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6" r:id="rId1"/>
  </p:sldMasterIdLst>
  <p:notesMasterIdLst>
    <p:notesMasterId r:id="rId58"/>
  </p:notesMasterIdLst>
  <p:sldIdLst>
    <p:sldId id="256" r:id="rId2"/>
    <p:sldId id="257" r:id="rId3"/>
    <p:sldId id="269" r:id="rId4"/>
    <p:sldId id="275" r:id="rId5"/>
    <p:sldId id="270" r:id="rId6"/>
    <p:sldId id="272" r:id="rId7"/>
    <p:sldId id="273" r:id="rId8"/>
    <p:sldId id="274" r:id="rId9"/>
    <p:sldId id="289" r:id="rId10"/>
    <p:sldId id="267" r:id="rId11"/>
    <p:sldId id="263" r:id="rId12"/>
    <p:sldId id="276" r:id="rId13"/>
    <p:sldId id="277" r:id="rId14"/>
    <p:sldId id="264" r:id="rId15"/>
    <p:sldId id="305" r:id="rId16"/>
    <p:sldId id="278" r:id="rId17"/>
    <p:sldId id="281" r:id="rId18"/>
    <p:sldId id="282" r:id="rId19"/>
    <p:sldId id="280" r:id="rId20"/>
    <p:sldId id="290" r:id="rId21"/>
    <p:sldId id="291" r:id="rId22"/>
    <p:sldId id="286" r:id="rId23"/>
    <p:sldId id="285" r:id="rId24"/>
    <p:sldId id="283" r:id="rId25"/>
    <p:sldId id="284" r:id="rId26"/>
    <p:sldId id="294" r:id="rId27"/>
    <p:sldId id="297" r:id="rId28"/>
    <p:sldId id="299" r:id="rId29"/>
    <p:sldId id="300" r:id="rId30"/>
    <p:sldId id="301" r:id="rId31"/>
    <p:sldId id="295" r:id="rId32"/>
    <p:sldId id="298" r:id="rId33"/>
    <p:sldId id="268" r:id="rId34"/>
    <p:sldId id="287" r:id="rId35"/>
    <p:sldId id="288" r:id="rId36"/>
    <p:sldId id="302" r:id="rId37"/>
    <p:sldId id="303" r:id="rId38"/>
    <p:sldId id="304" r:id="rId39"/>
    <p:sldId id="306" r:id="rId40"/>
    <p:sldId id="307" r:id="rId41"/>
    <p:sldId id="308" r:id="rId42"/>
    <p:sldId id="309" r:id="rId43"/>
    <p:sldId id="310" r:id="rId44"/>
    <p:sldId id="311" r:id="rId45"/>
    <p:sldId id="314" r:id="rId46"/>
    <p:sldId id="315" r:id="rId47"/>
    <p:sldId id="316" r:id="rId48"/>
    <p:sldId id="319" r:id="rId49"/>
    <p:sldId id="321" r:id="rId50"/>
    <p:sldId id="322" r:id="rId51"/>
    <p:sldId id="323" r:id="rId52"/>
    <p:sldId id="324" r:id="rId53"/>
    <p:sldId id="325" r:id="rId54"/>
    <p:sldId id="326" r:id="rId55"/>
    <p:sldId id="317" r:id="rId56"/>
    <p:sldId id="327"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3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2" autoAdjust="0"/>
    <p:restoredTop sz="96035"/>
  </p:normalViewPr>
  <p:slideViewPr>
    <p:cSldViewPr snapToGrid="0">
      <p:cViewPr varScale="1">
        <p:scale>
          <a:sx n="107" d="100"/>
          <a:sy n="107" d="100"/>
        </p:scale>
        <p:origin x="7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9D41E-692C-1B48-849C-C3DF0886746C}" type="datetimeFigureOut">
              <a:rPr lang="tr-TR" smtClean="0"/>
              <a:t>14.09.2026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83629A-4AA3-594D-86DB-B2728C592929}" type="slidenum">
              <a:rPr lang="tr-TR" smtClean="0"/>
              <a:t>‹#›</a:t>
            </a:fld>
            <a:endParaRPr lang="tr-TR"/>
          </a:p>
        </p:txBody>
      </p:sp>
    </p:spTree>
    <p:extLst>
      <p:ext uri="{BB962C8B-B14F-4D97-AF65-F5344CB8AC3E}">
        <p14:creationId xmlns:p14="http://schemas.microsoft.com/office/powerpoint/2010/main" val="318523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A83629A-4AA3-594D-86DB-B2728C592929}" type="slidenum">
              <a:rPr lang="tr-TR" smtClean="0"/>
              <a:t>1</a:t>
            </a:fld>
            <a:endParaRPr lang="tr-TR"/>
          </a:p>
        </p:txBody>
      </p:sp>
    </p:spTree>
    <p:extLst>
      <p:ext uri="{BB962C8B-B14F-4D97-AF65-F5344CB8AC3E}">
        <p14:creationId xmlns:p14="http://schemas.microsoft.com/office/powerpoint/2010/main" val="190039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045624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3643390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D291B17-9318-49DB-B28B-6E5994AE9581}"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4769107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D291B17-9318-49DB-B28B-6E5994AE9581}"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756857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D291B17-9318-49DB-B28B-6E5994AE9581}" type="datetime1">
              <a:rPr lang="en-US" smtClean="0"/>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155387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D291B17-9318-49DB-B28B-6E5994AE9581}" type="datetime1">
              <a:rPr lang="en-US" smtClean="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335293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91B17-9318-49DB-B28B-6E5994AE9581}" type="datetime1">
              <a:rPr lang="en-US" smtClean="0"/>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007002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291B17-9318-49DB-B28B-6E5994AE9581}"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601831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291B17-9318-49DB-B28B-6E5994AE9581}"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1022937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5077697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043391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291B17-9318-49DB-B28B-6E5994AE9581}" type="datetime1">
              <a:rPr lang="en-US" smtClean="0"/>
              <a:t>9/14/2026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714152"/>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mevzuat.gov.tr/mevzuat?MevzuatNo=2547&amp;MevzuatTur=1&amp;MevzuatTertip=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ergipark.org.tr/tr/download/article-file/295021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askent.edu.tr/belgeler/mevzuat/yonetmelik/onlisans_yon_11_2023.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askent.edu.tr/belgeler/bilisim/DersKayit_NasilYapilir.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baskent.edu.tr/belgeler/mevzuat/yonerge/Muafiyet_ve_intibak_yong2023.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baskent.edu.tr/belgeler/mevzuat/yonerge/ogrenim-ucreti-ve-burs-yonergesi.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baskent.edu.tr/belgeler/mevzuat/yonerge/ogrenim-ucreti-ve-burs-yonergesi.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kultur.baskent.edu.tr/kw/index.php?birim=9987&amp;menu_id=2&amp;dil=T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bmyo.baskent.edu.tr/"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bmyo.baskent.edu.tr/" TargetMode="External"/><Relationship Id="rId2" Type="http://schemas.openxmlformats.org/officeDocument/2006/relationships/hyperlink" Target="https://truva.baskent.edu.tr/bilgipaketi/?dil=TR&amp;menu=akademik&amp;inner=genelBilgi&amp;birim=486"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2" Type="http://schemas.openxmlformats.org/officeDocument/2006/relationships/hyperlink" Target="https://www.baskent.edu.tr/belgeler/mevzuat/yonerge/BU_CIFT_ANADAL_PROG_YONG_05_2026.pdf"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turnaportal.ua.gov.tr/giris" TargetMode="External"/><Relationship Id="rId2" Type="http://schemas.openxmlformats.org/officeDocument/2006/relationships/hyperlink" Target="https://uik.baskent.edu.tr/kw/menu_icerik.php?dil=TR&amp;birim=161&amp;menu_id=26"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buzem.baskent.edu.tr/kw/upload/136/dosyalar/10buzemogrencileroys.pdf?birim=136&amp;menu_id=16" TargetMode="External"/><Relationship Id="rId2" Type="http://schemas.openxmlformats.org/officeDocument/2006/relationships/hyperlink" Target="http://oys2.baskent.edu.tr/"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2" Type="http://schemas.openxmlformats.org/officeDocument/2006/relationships/hyperlink" Target="https://buzem.baskent.edu.tr/kw/upload/136/dosyalar/11buzemogrencilerteams.pdf?birim=136&amp;menu_id=16"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sbmyo.baskent.edu.tr"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ulasim.baskent.edu.tr/kw/menu_icerik.php?birim=5067&amp;menu_id=12"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sbmyo.baskent.edu.tr/kw/upload/487/dosyalar/16-dilekce.docx?birim=487&amp;menu_id=17"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toi.baskent.edu.tr/kw/upload/486/dosyalar/2024-2025-bahar-akademik-bilgilendirme-sunusu.pdf?did=202339" TargetMode="External"/></Relationships>
</file>

<file path=ppt/slides/_rels/slide56.xml.rels><?xml version="1.0" encoding="UTF-8" standalone="yes"?>
<Relationships xmlns="http://schemas.openxmlformats.org/package/2006/relationships"><Relationship Id="rId2" Type="http://schemas.openxmlformats.org/officeDocument/2006/relationships/hyperlink" Target="mailto:ismailbozkurt@baskent.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420266B-25E3-AE3E-BCF5-5E4410424637}"/>
              </a:ext>
            </a:extLst>
          </p:cNvPr>
          <p:cNvSpPr>
            <a:spLocks noGrp="1"/>
          </p:cNvSpPr>
          <p:nvPr>
            <p:ph type="ctrTitle"/>
          </p:nvPr>
        </p:nvSpPr>
        <p:spPr>
          <a:xfrm>
            <a:off x="607543" y="444908"/>
            <a:ext cx="6596245" cy="3268520"/>
          </a:xfrm>
        </p:spPr>
        <p:txBody>
          <a:bodyPr>
            <a:normAutofit/>
          </a:bodyPr>
          <a:lstStyle/>
          <a:p>
            <a:pPr algn="r"/>
            <a:r>
              <a:rPr lang="tr-TR" sz="4800" dirty="0">
                <a:solidFill>
                  <a:srgbClr val="FFFFFF"/>
                </a:solidFill>
              </a:rPr>
              <a:t>SOSYAL BİLİMLER MESLEK YÜKSEKOKULU</a:t>
            </a:r>
          </a:p>
        </p:txBody>
      </p:sp>
      <p:sp>
        <p:nvSpPr>
          <p:cNvPr id="31" name="Rectangle 3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C94E707E-6F8E-E389-50C3-E52C0F7AC942}"/>
              </a:ext>
            </a:extLst>
          </p:cNvPr>
          <p:cNvSpPr>
            <a:spLocks noGrp="1"/>
          </p:cNvSpPr>
          <p:nvPr>
            <p:ph type="subTitle" idx="1"/>
          </p:nvPr>
        </p:nvSpPr>
        <p:spPr>
          <a:xfrm>
            <a:off x="1090210" y="4820940"/>
            <a:ext cx="6051236" cy="1241828"/>
          </a:xfrm>
        </p:spPr>
        <p:txBody>
          <a:bodyPr>
            <a:normAutofit/>
          </a:bodyPr>
          <a:lstStyle/>
          <a:p>
            <a:pPr algn="r"/>
            <a:r>
              <a:rPr lang="tr-TR" dirty="0">
                <a:solidFill>
                  <a:srgbClr val="FFFFFF"/>
                </a:solidFill>
              </a:rPr>
              <a:t>Sevgili Öğrencilerimiz Yüksekokulumuza </a:t>
            </a:r>
          </a:p>
          <a:p>
            <a:pPr algn="r"/>
            <a:r>
              <a:rPr lang="tr-TR" dirty="0">
                <a:solidFill>
                  <a:srgbClr val="FFFFFF"/>
                </a:solidFill>
              </a:rPr>
              <a:t>Hoş Geldiniz!</a:t>
            </a:r>
          </a:p>
        </p:txBody>
      </p:sp>
      <p:sp>
        <p:nvSpPr>
          <p:cNvPr id="33" name="Rectangle 32">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Resim 31" descr="logo, simge, sembol, metin, ticari marka içeren bir resim&#10;&#10;Açıklama otomatik olarak oluşturuldu">
            <a:extLst>
              <a:ext uri="{FF2B5EF4-FFF2-40B4-BE49-F238E27FC236}">
                <a16:creationId xmlns:a16="http://schemas.microsoft.com/office/drawing/2014/main" id="{EF5728E2-ECAD-05C7-89F4-3E3B904BD1FD}"/>
              </a:ext>
            </a:extLst>
          </p:cNvPr>
          <p:cNvPicPr>
            <a:picLocks noChangeAspect="1"/>
          </p:cNvPicPr>
          <p:nvPr/>
        </p:nvPicPr>
        <p:blipFill>
          <a:blip r:embed="rId3"/>
          <a:stretch>
            <a:fillRect/>
          </a:stretch>
        </p:blipFill>
        <p:spPr>
          <a:xfrm>
            <a:off x="6586449" y="670642"/>
            <a:ext cx="5320498" cy="5320498"/>
          </a:xfrm>
          <a:prstGeom prst="rect">
            <a:avLst/>
          </a:prstGeom>
        </p:spPr>
      </p:pic>
    </p:spTree>
    <p:extLst>
      <p:ext uri="{BB962C8B-B14F-4D97-AF65-F5344CB8AC3E}">
        <p14:creationId xmlns:p14="http://schemas.microsoft.com/office/powerpoint/2010/main" val="392423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r>
              <a:rPr lang="tr-TR" sz="3200" dirty="0">
                <a:solidFill>
                  <a:srgbClr val="FFFFFF"/>
                </a:solidFill>
              </a:rPr>
              <a:t>YÜKSEKOKULUMUZLA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br>
              <a:rPr lang="tr-TR" sz="3200" dirty="0">
                <a:solidFill>
                  <a:srgbClr val="FFFFFF"/>
                </a:solidFill>
              </a:rPr>
            </a:br>
            <a:r>
              <a:rPr lang="tr-TR" sz="2800" dirty="0">
                <a:solidFill>
                  <a:srgbClr val="FFFFFF"/>
                </a:solidFill>
              </a:rPr>
              <a:t>Misyonumuz / Vizyonumuz</a:t>
            </a:r>
          </a:p>
        </p:txBody>
      </p:sp>
      <p:grpSp>
        <p:nvGrpSpPr>
          <p:cNvPr id="7"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297233" y="518400"/>
            <a:ext cx="4771607" cy="5837949"/>
          </a:xfrm>
        </p:spPr>
        <p:txBody>
          <a:bodyPr anchor="ctr">
            <a:noAutofit/>
          </a:bodyPr>
          <a:lstStyle/>
          <a:p>
            <a:pPr marL="0" indent="0" algn="just">
              <a:buNone/>
            </a:pPr>
            <a:r>
              <a:rPr lang="tr-TR" sz="1800" b="1" i="0" u="none" strike="noStrike" dirty="0">
                <a:solidFill>
                  <a:srgbClr val="333333"/>
                </a:solidFill>
                <a:effectLst/>
              </a:rPr>
              <a:t>MİSYONUMUZ </a:t>
            </a:r>
            <a:endParaRPr lang="tr-TR" sz="1800" b="0" i="0" u="none" strike="noStrike" dirty="0">
              <a:solidFill>
                <a:srgbClr val="333333"/>
              </a:solidFill>
              <a:effectLst/>
            </a:endParaRPr>
          </a:p>
          <a:p>
            <a:pPr algn="just"/>
            <a:r>
              <a:rPr lang="tr-TR" sz="1800" b="0" i="0" u="none" strike="noStrike" dirty="0">
                <a:solidFill>
                  <a:srgbClr val="333333"/>
                </a:solidFill>
                <a:effectLst/>
              </a:rPr>
              <a:t>Başkent Üniversitesinin değerleri ışığında Sosyal Bilimler Meslek Yüksekokulunun misyonu, bünyesindeki programlarda araştırıcı, sorgulayıcı, üretken, akla ve bilime saygılı, çözümleyici ve bütünleyici düşünce yapısına sahip, insan ve çevre haklarına duyarlı, evrensel hukuka saygılı, yaratıcı ve yenilikçi, Atatürk ilkelerine bağlı ve sektörün talep ettiği bilgi ve beceri düzeyini en üst seviyede kazanmış nitelikli meslek elemanı yetiştirmektir.</a:t>
            </a:r>
          </a:p>
          <a:p>
            <a:pPr marL="0" indent="0" algn="just">
              <a:buNone/>
            </a:pPr>
            <a:endParaRPr lang="tr-TR" sz="1800" b="1" i="0" u="none" strike="noStrike" dirty="0">
              <a:solidFill>
                <a:srgbClr val="333333"/>
              </a:solidFill>
              <a:effectLst/>
            </a:endParaRPr>
          </a:p>
          <a:p>
            <a:pPr marL="0" indent="0" algn="just">
              <a:buNone/>
            </a:pPr>
            <a:r>
              <a:rPr lang="tr-TR" sz="1800" b="1" i="0" u="none" strike="noStrike" dirty="0">
                <a:solidFill>
                  <a:srgbClr val="333333"/>
                </a:solidFill>
                <a:effectLst/>
              </a:rPr>
              <a:t>VİZYONUMUZ </a:t>
            </a:r>
            <a:endParaRPr lang="tr-TR" sz="1800" b="0" i="0" u="none" strike="noStrike" dirty="0">
              <a:solidFill>
                <a:srgbClr val="333333"/>
              </a:solidFill>
              <a:effectLst/>
            </a:endParaRPr>
          </a:p>
          <a:p>
            <a:pPr algn="just"/>
            <a:r>
              <a:rPr lang="tr-TR" sz="1800" b="0" i="0" u="none" strike="noStrike" dirty="0">
                <a:solidFill>
                  <a:srgbClr val="333333"/>
                </a:solidFill>
                <a:effectLst/>
              </a:rPr>
              <a:t>Vizyonumuz ulusal ve uluslararası düzeyde tanınırlığı olan, mezunları tercih edilen, yenilikçi, kalite odaklı, alanında geleceğe yön veren, nitelikli araştırmalar ve çalışmalar yapan bir eğitim kurumu olmaktır.</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41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r>
              <a:rPr lang="tr-TR" sz="3200" dirty="0">
                <a:solidFill>
                  <a:srgbClr val="FFFFFF"/>
                </a:solidFill>
              </a:rPr>
              <a:t>YÜKSEKOKULUMUZLA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r>
              <a:rPr lang="tr-TR" sz="2800" dirty="0">
                <a:solidFill>
                  <a:srgbClr val="FFFFFF"/>
                </a:solidFill>
              </a:rPr>
              <a:t>Programlarımız</a:t>
            </a:r>
          </a:p>
        </p:txBody>
      </p:sp>
      <p:grpSp>
        <p:nvGrpSpPr>
          <p:cNvPr id="7"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297233" y="518400"/>
            <a:ext cx="4771607" cy="5837949"/>
          </a:xfrm>
        </p:spPr>
        <p:txBody>
          <a:bodyPr anchor="ctr">
            <a:normAutofit/>
          </a:bodyPr>
          <a:lstStyle/>
          <a:p>
            <a:pPr algn="just">
              <a:lnSpc>
                <a:spcPct val="100000"/>
              </a:lnSpc>
              <a:buFont typeface="Arial" panose="020B0604020202020204" pitchFamily="34" charset="0"/>
              <a:buChar char="•"/>
            </a:pPr>
            <a:r>
              <a:rPr lang="tr-TR" sz="1800" b="0" i="0" u="none" strike="noStrike" dirty="0">
                <a:solidFill>
                  <a:srgbClr val="333333"/>
                </a:solidFill>
                <a:effectLst/>
              </a:rPr>
              <a:t>Aşçılık</a:t>
            </a:r>
          </a:p>
          <a:p>
            <a:pPr algn="just">
              <a:lnSpc>
                <a:spcPct val="100000"/>
              </a:lnSpc>
              <a:buFont typeface="Arial" panose="020B0604020202020204" pitchFamily="34" charset="0"/>
              <a:buChar char="•"/>
            </a:pPr>
            <a:r>
              <a:rPr lang="tr-TR" sz="1800" b="0" i="0" u="none" strike="noStrike" dirty="0">
                <a:solidFill>
                  <a:srgbClr val="333333"/>
                </a:solidFill>
                <a:effectLst/>
              </a:rPr>
              <a:t>Büro Yönetimi ve Yönetici Asistanlığı</a:t>
            </a:r>
          </a:p>
          <a:p>
            <a:pPr algn="just">
              <a:lnSpc>
                <a:spcPct val="100000"/>
              </a:lnSpc>
              <a:buFont typeface="Arial" panose="020B0604020202020204" pitchFamily="34" charset="0"/>
              <a:buChar char="•"/>
            </a:pPr>
            <a:r>
              <a:rPr lang="tr-TR" sz="1800" b="0" i="0" u="none" strike="noStrike" dirty="0">
                <a:solidFill>
                  <a:srgbClr val="333333"/>
                </a:solidFill>
                <a:effectLst/>
              </a:rPr>
              <a:t>Çocuk Gelişimi</a:t>
            </a:r>
          </a:p>
          <a:p>
            <a:pPr algn="just">
              <a:lnSpc>
                <a:spcPct val="100000"/>
              </a:lnSpc>
              <a:buFont typeface="Arial" panose="020B0604020202020204" pitchFamily="34" charset="0"/>
              <a:buChar char="•"/>
            </a:pPr>
            <a:r>
              <a:rPr lang="tr-TR" sz="1800" dirty="0">
                <a:solidFill>
                  <a:srgbClr val="333333"/>
                </a:solidFill>
              </a:rPr>
              <a:t>Dış Ticaret</a:t>
            </a:r>
            <a:endParaRPr lang="tr-TR" sz="1800" b="0" i="0" u="none" strike="noStrike" dirty="0">
              <a:solidFill>
                <a:srgbClr val="333333"/>
              </a:solidFill>
              <a:effectLst/>
            </a:endParaRPr>
          </a:p>
          <a:p>
            <a:pPr algn="just">
              <a:lnSpc>
                <a:spcPct val="100000"/>
              </a:lnSpc>
              <a:buFont typeface="Arial" panose="020B0604020202020204" pitchFamily="34" charset="0"/>
              <a:buChar char="•"/>
            </a:pPr>
            <a:r>
              <a:rPr lang="tr-TR" sz="1800" b="0" i="0" u="none" strike="noStrike" dirty="0">
                <a:solidFill>
                  <a:srgbClr val="333333"/>
                </a:solidFill>
                <a:effectLst/>
              </a:rPr>
              <a:t>Fotoğrafçılık ve Kameramanlık</a:t>
            </a:r>
          </a:p>
          <a:p>
            <a:pPr algn="just">
              <a:lnSpc>
                <a:spcPct val="100000"/>
              </a:lnSpc>
              <a:buFont typeface="Arial" panose="020B0604020202020204" pitchFamily="34" charset="0"/>
              <a:buChar char="•"/>
            </a:pPr>
            <a:r>
              <a:rPr lang="tr-TR" sz="1800" dirty="0">
                <a:solidFill>
                  <a:srgbClr val="333333"/>
                </a:solidFill>
              </a:rPr>
              <a:t>İşletme Yönetimi</a:t>
            </a:r>
            <a:endParaRPr lang="tr-TR" sz="1800" b="0" i="0" u="none" strike="noStrike" dirty="0">
              <a:solidFill>
                <a:srgbClr val="333333"/>
              </a:solidFill>
              <a:effectLst/>
            </a:endParaRPr>
          </a:p>
          <a:p>
            <a:pPr algn="just">
              <a:lnSpc>
                <a:spcPct val="100000"/>
              </a:lnSpc>
              <a:buFont typeface="Arial" panose="020B0604020202020204" pitchFamily="34" charset="0"/>
              <a:buChar char="•"/>
            </a:pPr>
            <a:r>
              <a:rPr lang="tr-TR" sz="1800" b="0" i="0" u="none" strike="noStrike" dirty="0">
                <a:solidFill>
                  <a:srgbClr val="333333"/>
                </a:solidFill>
                <a:effectLst/>
              </a:rPr>
              <a:t>Mahkeme Büro Hizmetleri</a:t>
            </a:r>
          </a:p>
          <a:p>
            <a:pPr algn="just">
              <a:lnSpc>
                <a:spcPct val="100000"/>
              </a:lnSpc>
              <a:buFont typeface="Arial" panose="020B0604020202020204" pitchFamily="34" charset="0"/>
              <a:buChar char="•"/>
            </a:pPr>
            <a:r>
              <a:rPr lang="tr-TR" sz="1800" b="0" i="0" u="none" strike="noStrike" dirty="0">
                <a:solidFill>
                  <a:srgbClr val="333333"/>
                </a:solidFill>
                <a:effectLst/>
              </a:rPr>
              <a:t>Muhasebe ve Vergi Uygulamaları</a:t>
            </a:r>
          </a:p>
          <a:p>
            <a:pPr algn="just">
              <a:lnSpc>
                <a:spcPct val="100000"/>
              </a:lnSpc>
              <a:buFont typeface="Arial" panose="020B0604020202020204" pitchFamily="34" charset="0"/>
              <a:buChar char="•"/>
            </a:pPr>
            <a:r>
              <a:rPr lang="tr-TR" sz="1800" b="0" i="0" u="none" strike="noStrike" dirty="0">
                <a:solidFill>
                  <a:srgbClr val="333333"/>
                </a:solidFill>
                <a:effectLst/>
              </a:rPr>
              <a:t>Pastacılık ve Ekmekçilik</a:t>
            </a:r>
          </a:p>
          <a:p>
            <a:pPr algn="just">
              <a:lnSpc>
                <a:spcPct val="100000"/>
              </a:lnSpc>
              <a:buFont typeface="Arial" panose="020B0604020202020204" pitchFamily="34" charset="0"/>
              <a:buChar char="•"/>
            </a:pPr>
            <a:r>
              <a:rPr lang="tr-TR" sz="1800" b="0" i="0" u="none" strike="noStrike" dirty="0">
                <a:solidFill>
                  <a:srgbClr val="333333"/>
                </a:solidFill>
                <a:effectLst/>
              </a:rPr>
              <a:t>Radyo ve Televizyon Programcılığı</a:t>
            </a:r>
          </a:p>
          <a:p>
            <a:pPr algn="just">
              <a:lnSpc>
                <a:spcPct val="100000"/>
              </a:lnSpc>
              <a:buFont typeface="Arial" panose="020B0604020202020204" pitchFamily="34" charset="0"/>
              <a:buChar char="•"/>
            </a:pPr>
            <a:r>
              <a:rPr lang="tr-TR" sz="1800" b="0" i="0" u="none" strike="noStrike" dirty="0">
                <a:solidFill>
                  <a:srgbClr val="333333"/>
                </a:solidFill>
                <a:effectLst/>
              </a:rPr>
              <a:t>Turizm ve Otel İşletmeciliği</a:t>
            </a:r>
          </a:p>
          <a:p>
            <a:pPr marL="0" indent="0">
              <a:lnSpc>
                <a:spcPct val="100000"/>
              </a:lnSpc>
              <a:buNone/>
            </a:pPr>
            <a:endParaRPr lang="tr-TR" sz="18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5261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r>
              <a:rPr lang="tr-TR" sz="3200" dirty="0">
                <a:solidFill>
                  <a:srgbClr val="FFFFFF"/>
                </a:solidFill>
              </a:rPr>
              <a:t>YÜKSEKOKULUMUZLA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163404" y="518400"/>
            <a:ext cx="5266595" cy="5837949"/>
          </a:xfrm>
        </p:spPr>
        <p:txBody>
          <a:bodyPr anchor="ctr">
            <a:normAutofit/>
          </a:bodyPr>
          <a:lstStyle/>
          <a:p>
            <a:pPr marL="0" indent="0" algn="just">
              <a:buNone/>
            </a:pPr>
            <a:endParaRPr lang="tr-TR" sz="2000" dirty="0">
              <a:solidFill>
                <a:schemeClr val="tx1">
                  <a:alpha val="80000"/>
                </a:schemeClr>
              </a:solidFill>
            </a:endParaRPr>
          </a:p>
          <a:p>
            <a:pPr algn="just"/>
            <a:r>
              <a:rPr lang="tr-TR" sz="2000" dirty="0">
                <a:solidFill>
                  <a:schemeClr val="tx1">
                    <a:alpha val="80000"/>
                  </a:schemeClr>
                </a:solidFill>
              </a:rPr>
              <a:t>Öğrencilerimizin yazılı kurallarla birlikte yazılı olmayan ancak </a:t>
            </a:r>
            <a:r>
              <a:rPr lang="tr-TR" sz="2000" b="1" dirty="0">
                <a:solidFill>
                  <a:schemeClr val="tx1">
                    <a:alpha val="80000"/>
                  </a:schemeClr>
                </a:solidFill>
              </a:rPr>
              <a:t>yüksekokulumuzda zorunlu olan </a:t>
            </a:r>
            <a:r>
              <a:rPr lang="tr-TR" sz="2000" dirty="0">
                <a:solidFill>
                  <a:schemeClr val="tx1">
                    <a:alpha val="80000"/>
                  </a:schemeClr>
                </a:solidFill>
              </a:rPr>
              <a:t>sosyal davranış kurallarına da uygun davranmaları önemsenmektedir.</a:t>
            </a:r>
          </a:p>
          <a:p>
            <a:pPr algn="just"/>
            <a:endParaRPr lang="tr-TR" sz="2000" dirty="0">
              <a:solidFill>
                <a:schemeClr val="tx1">
                  <a:alpha val="80000"/>
                </a:schemeClr>
              </a:solidFill>
            </a:endParaRPr>
          </a:p>
          <a:p>
            <a:pPr algn="just"/>
            <a:r>
              <a:rPr lang="tr-TR" sz="2000" dirty="0">
                <a:solidFill>
                  <a:schemeClr val="tx1">
                    <a:alpha val="80000"/>
                  </a:schemeClr>
                </a:solidFill>
              </a:rPr>
              <a:t>Yüksekokulumuzun öğrencilerinin üniversite öğrencisi bilinciyle ve olgunluğuyla hareket etmesi beklenmektedir.</a:t>
            </a:r>
          </a:p>
          <a:p>
            <a:pPr algn="just"/>
            <a:endParaRPr lang="tr-TR" sz="2000" dirty="0">
              <a:solidFill>
                <a:schemeClr val="tx1">
                  <a:alpha val="80000"/>
                </a:schemeClr>
              </a:solidFill>
            </a:endParaRPr>
          </a:p>
          <a:p>
            <a:pPr marL="0" indent="0" algn="just">
              <a:buNone/>
            </a:pP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079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3400">
                <a:solidFill>
                  <a:srgbClr val="FFFFFF"/>
                </a:solidFill>
              </a:rPr>
              <a:t>ÖĞRENCİLERİMİZDEN BEKLENTİLERİMİZ</a:t>
            </a:r>
            <a:br>
              <a:rPr lang="tr-TR" sz="3400">
                <a:solidFill>
                  <a:srgbClr val="FFFFFF"/>
                </a:solidFill>
              </a:rPr>
            </a:br>
            <a:br>
              <a:rPr lang="tr-TR" sz="3400">
                <a:solidFill>
                  <a:srgbClr val="FFFFFF"/>
                </a:solidFill>
              </a:rPr>
            </a:br>
            <a:r>
              <a:rPr lang="tr-TR" sz="3400">
                <a:solidFill>
                  <a:srgbClr val="FFFFFF"/>
                </a:solidFill>
              </a:rPr>
              <a:t>Akademik Başarı</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marL="0" indent="0" algn="just">
              <a:buNone/>
            </a:pPr>
            <a:endParaRPr lang="tr-TR" sz="2000" dirty="0"/>
          </a:p>
          <a:p>
            <a:pPr algn="just"/>
            <a:r>
              <a:rPr lang="tr-TR" sz="2000" dirty="0"/>
              <a:t>Derslere aktif katılım sağlamak.</a:t>
            </a:r>
          </a:p>
          <a:p>
            <a:pPr algn="just"/>
            <a:r>
              <a:rPr lang="tr-TR" sz="2000" dirty="0"/>
              <a:t>Derslere hazırlıklı gelmek.</a:t>
            </a:r>
          </a:p>
          <a:p>
            <a:pPr algn="just"/>
            <a:r>
              <a:rPr lang="tr-TR" sz="2000" dirty="0"/>
              <a:t>Ders sorumlusu Öğretim Elemanı ile derse ilişkin paylaşımda bulunmak.</a:t>
            </a:r>
          </a:p>
          <a:p>
            <a:pPr algn="just"/>
            <a:r>
              <a:rPr lang="tr-TR" sz="2000" dirty="0"/>
              <a:t>Derse ilişkin eğitim materyallerine sahip olmak ve yanında bulundurmak.</a:t>
            </a:r>
          </a:p>
          <a:p>
            <a:pPr algn="just"/>
            <a:r>
              <a:rPr lang="tr-TR" sz="2000" dirty="0"/>
              <a:t>Zorunlu durumlar dışında devamsızlık yapmamak.</a:t>
            </a:r>
          </a:p>
          <a:p>
            <a:pPr algn="just"/>
            <a:r>
              <a:rPr lang="tr-TR" sz="2000" dirty="0"/>
              <a:t>Derse ilişkin ödev, proje, sunum gibi yükümlülükleri zamanında ve eksiksiz tamamlamak.</a:t>
            </a:r>
          </a:p>
          <a:p>
            <a:pPr algn="just"/>
            <a:endParaRPr lang="tr-TR" sz="2000" dirty="0"/>
          </a:p>
          <a:p>
            <a:pPr algn="just"/>
            <a:endParaRPr lang="tr-TR" sz="2000" dirty="0"/>
          </a:p>
        </p:txBody>
      </p:sp>
    </p:spTree>
    <p:extLst>
      <p:ext uri="{BB962C8B-B14F-4D97-AF65-F5344CB8AC3E}">
        <p14:creationId xmlns:p14="http://schemas.microsoft.com/office/powerpoint/2010/main" val="376795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3400" dirty="0">
                <a:solidFill>
                  <a:srgbClr val="FFFFFF"/>
                </a:solidFill>
              </a:rPr>
              <a:t>ÖĞRENCİLERİMİZDEN BEKLENTİLERİMİZ</a:t>
            </a:r>
            <a:br>
              <a:rPr lang="tr-TR" sz="3400" dirty="0">
                <a:solidFill>
                  <a:srgbClr val="FFFFFF"/>
                </a:solidFill>
              </a:rPr>
            </a:br>
            <a:br>
              <a:rPr lang="tr-TR" sz="3400" dirty="0">
                <a:solidFill>
                  <a:srgbClr val="FFFFFF"/>
                </a:solidFill>
              </a:rPr>
            </a:br>
            <a:r>
              <a:rPr lang="tr-TR" sz="3400" dirty="0">
                <a:solidFill>
                  <a:srgbClr val="FFFFFF"/>
                </a:solidFill>
              </a:rPr>
              <a:t>Öğretim Elemanları ve Diğer Üniversite Personelleri İle İlişkiler</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marL="0" indent="0" algn="just">
              <a:buNone/>
            </a:pPr>
            <a:endParaRPr lang="tr-TR" sz="1700" dirty="0"/>
          </a:p>
          <a:p>
            <a:pPr algn="just"/>
            <a:r>
              <a:rPr lang="tr-TR" sz="1800" dirty="0"/>
              <a:t>Yüksekokulumuzda tüm sosyal ilişkiler nezaket, açıklık ve olgunluk temelli yürütülmektedir.</a:t>
            </a:r>
          </a:p>
          <a:p>
            <a:pPr algn="just"/>
            <a:r>
              <a:rPr lang="tr-TR" sz="1800" dirty="0"/>
              <a:t>Öğrencilerimizin tüm Öğretim Elemanları ve Üniversitenin diğer personelleri (Sekreterler, temizlik personeli, güvenlik görevlileri </a:t>
            </a:r>
            <a:r>
              <a:rPr lang="tr-TR" sz="1800" dirty="0" err="1"/>
              <a:t>v.b</a:t>
            </a:r>
            <a:r>
              <a:rPr lang="tr-TR" sz="1800" dirty="0"/>
              <a:t>.) ile iletişimlerinde üsluplarına dikkat etmeleri; saygı ve nezaketlerini korumaları gerekmektedir.</a:t>
            </a:r>
          </a:p>
          <a:p>
            <a:pPr algn="just"/>
            <a:r>
              <a:rPr lang="tr-TR" sz="1800" dirty="0"/>
              <a:t>Yüksekokulumuz, prensip olarak insan ilişkilerindeki çatışmaları, kaba davranışları uygun bulmamakta olup, ‘</a:t>
            </a:r>
            <a:r>
              <a:rPr lang="tr-TR" sz="1800" b="0" i="0" u="none" strike="noStrike" dirty="0">
                <a:effectLst/>
              </a:rPr>
              <a:t>YÜKSEKÖĞRETİM KANUNU 54 MADDESİ’ kapsamında işlem yapmaktadır.</a:t>
            </a:r>
          </a:p>
          <a:p>
            <a:pPr marL="0" indent="0" algn="just">
              <a:buNone/>
            </a:pPr>
            <a:endParaRPr lang="tr-TR" sz="1700" b="0" i="0" u="none" strike="noStrike" dirty="0">
              <a:effectLst/>
            </a:endParaRPr>
          </a:p>
          <a:p>
            <a:pPr algn="just"/>
            <a:r>
              <a:rPr lang="tr-TR" sz="1000" b="0" i="0" u="none" strike="noStrike" dirty="0">
                <a:effectLst/>
              </a:rPr>
              <a:t>YÜKSEKÖĞRETİM KANUNU (54 MADDE): (</a:t>
            </a:r>
            <a:r>
              <a:rPr lang="tr-TR" sz="1000" dirty="0">
                <a:hlinkClick r:id="rId2"/>
              </a:rPr>
              <a:t>https://www.mevzuat.gov.tr/mevzuat?MevzuatNo=2547&amp;MevzuatTur=1&amp;MevzuatTertip=5</a:t>
            </a:r>
            <a:r>
              <a:rPr lang="tr-TR" sz="1000" dirty="0"/>
              <a:t> </a:t>
            </a:r>
            <a:r>
              <a:rPr lang="tr-TR" sz="1000" b="0" i="0" u="none" strike="noStrike" dirty="0">
                <a:effectLst/>
              </a:rPr>
              <a:t>)</a:t>
            </a:r>
            <a:endParaRPr lang="tr-TR" sz="1000" dirty="0"/>
          </a:p>
        </p:txBody>
      </p:sp>
    </p:spTree>
    <p:extLst>
      <p:ext uri="{BB962C8B-B14F-4D97-AF65-F5344CB8AC3E}">
        <p14:creationId xmlns:p14="http://schemas.microsoft.com/office/powerpoint/2010/main" val="3988633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3400">
                <a:solidFill>
                  <a:srgbClr val="FFFFFF"/>
                </a:solidFill>
              </a:rPr>
              <a:t>ÖĞRENCİLERİMİZDEN BEKLENTİLERİMİZ</a:t>
            </a:r>
            <a:br>
              <a:rPr lang="tr-TR" sz="3400">
                <a:solidFill>
                  <a:srgbClr val="FFFFFF"/>
                </a:solidFill>
              </a:rPr>
            </a:br>
            <a:br>
              <a:rPr lang="tr-TR" sz="3400">
                <a:solidFill>
                  <a:srgbClr val="FFFFFF"/>
                </a:solidFill>
              </a:rPr>
            </a:br>
            <a:r>
              <a:rPr lang="tr-TR" sz="3400">
                <a:solidFill>
                  <a:srgbClr val="FFFFFF"/>
                </a:solidFill>
              </a:rPr>
              <a:t>Öğrenciler Arasındaki İlişkiler</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marL="0" indent="0" algn="just">
              <a:buNone/>
            </a:pPr>
            <a:endParaRPr lang="tr-TR" sz="1700" dirty="0"/>
          </a:p>
          <a:p>
            <a:pPr algn="just"/>
            <a:r>
              <a:rPr lang="tr-TR" sz="1700" dirty="0"/>
              <a:t>Öğrencilerimizin tüm diğer öğrenciler ile iletişimlerinde üsluplarına dikkat etmeleri; saygı ve nezaketlerini korumaları gerekmektedir.</a:t>
            </a:r>
          </a:p>
          <a:p>
            <a:pPr algn="just"/>
            <a:r>
              <a:rPr lang="tr-TR" sz="1700" dirty="0"/>
              <a:t>Söz konusu iletişim, hem yüz yüze iletişimi hem de tüm dijital platformlar dahil olmak üzere yazılı ve görsel (fotoğraflar, videolar, emojiler gibi görseller dahil olmak üzere) iletişimi de kapsamaktadır.</a:t>
            </a:r>
          </a:p>
          <a:p>
            <a:pPr algn="just"/>
            <a:r>
              <a:rPr lang="tr-TR" sz="1700" dirty="0"/>
              <a:t>Öğrencilerin akran zorbalığı ve siber zorbalık yapmaları, birbirlerini aşağılayıcı tavır, davranış ve imalarda bulunmaları, herhangi bir öğrenciyi ötekileştirmeleri, ayrımcılık (etnik, sosyal statü, fiziksel  ya da davranışsal farklılıkların neden olduğu </a:t>
            </a:r>
            <a:r>
              <a:rPr lang="tr-TR" sz="1700" dirty="0" err="1"/>
              <a:t>v.b</a:t>
            </a:r>
            <a:r>
              <a:rPr lang="tr-TR" sz="1700" dirty="0"/>
              <a:t>.) yapmaları Yüksekokulumuz tarafından uygun bulunmamakta olup bu tür tutum ve davranış sergileyen öğrencilerle ilgili ‘</a:t>
            </a:r>
            <a:r>
              <a:rPr lang="tr-TR" sz="1600" dirty="0"/>
              <a:t>‘YÜKSEKÖĞRETİM KANUNU 54 MADDESİ</a:t>
            </a:r>
            <a:r>
              <a:rPr lang="tr-TR" sz="1700" b="0" i="0" u="none" strike="noStrike" dirty="0">
                <a:effectLst/>
              </a:rPr>
              <a:t>’ kapsamında disiplin soruşturması yürütülecektir.</a:t>
            </a:r>
          </a:p>
          <a:p>
            <a:pPr algn="just"/>
            <a:endParaRPr lang="tr-TR" sz="1700" dirty="0"/>
          </a:p>
          <a:p>
            <a:pPr algn="just"/>
            <a:endParaRPr lang="tr-TR" sz="1700" dirty="0"/>
          </a:p>
        </p:txBody>
      </p:sp>
    </p:spTree>
    <p:extLst>
      <p:ext uri="{BB962C8B-B14F-4D97-AF65-F5344CB8AC3E}">
        <p14:creationId xmlns:p14="http://schemas.microsoft.com/office/powerpoint/2010/main" val="795647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3400">
                <a:solidFill>
                  <a:srgbClr val="FFFFFF"/>
                </a:solidFill>
              </a:rPr>
              <a:t>ÖĞRENCİLERİMİZDEN BEKLENTİLERİMİZ</a:t>
            </a:r>
            <a:br>
              <a:rPr lang="tr-TR" sz="3400">
                <a:solidFill>
                  <a:srgbClr val="FFFFFF"/>
                </a:solidFill>
              </a:rPr>
            </a:br>
            <a:br>
              <a:rPr lang="tr-TR" sz="3400">
                <a:solidFill>
                  <a:srgbClr val="FFFFFF"/>
                </a:solidFill>
              </a:rPr>
            </a:br>
            <a:r>
              <a:rPr lang="tr-TR" sz="3400">
                <a:solidFill>
                  <a:srgbClr val="FFFFFF"/>
                </a:solidFill>
              </a:rPr>
              <a:t>Akran Zorbalığı ve </a:t>
            </a:r>
            <a:br>
              <a:rPr lang="tr-TR" sz="3400">
                <a:solidFill>
                  <a:srgbClr val="FFFFFF"/>
                </a:solidFill>
              </a:rPr>
            </a:br>
            <a:r>
              <a:rPr lang="tr-TR" sz="3400">
                <a:solidFill>
                  <a:srgbClr val="FFFFFF"/>
                </a:solidFill>
              </a:rPr>
              <a:t>Siber Zorbalık</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5850082" y="301336"/>
            <a:ext cx="6026727" cy="6244937"/>
          </a:xfrm>
        </p:spPr>
        <p:txBody>
          <a:bodyPr anchor="ctr">
            <a:noAutofit/>
          </a:bodyPr>
          <a:lstStyle/>
          <a:p>
            <a:pPr marL="0" indent="0" algn="just">
              <a:buNone/>
            </a:pPr>
            <a:r>
              <a:rPr lang="tr-TR" sz="1600" b="1" dirty="0"/>
              <a:t>Akran Zorbalığı</a:t>
            </a:r>
          </a:p>
          <a:p>
            <a:pPr algn="just"/>
            <a:r>
              <a:rPr lang="tr-TR" sz="1600" dirty="0"/>
              <a:t>Herhangi bir kışkırtma durumu yokken aralarında bedensel ve psikolojik yönden güç eşitsizliği olan öğrencilerden güçlünün zayıf olana bilerek ve isteyerek uyguladığı fiziksel, sözel ve psikolojik saldırıdır.</a:t>
            </a:r>
          </a:p>
          <a:p>
            <a:pPr lvl="1" algn="just"/>
            <a:r>
              <a:rPr lang="tr-TR" sz="1600" b="1" dirty="0"/>
              <a:t>Fiziksel zorbalık: </a:t>
            </a:r>
            <a:r>
              <a:rPr lang="tr-TR" sz="1600" dirty="0"/>
              <a:t>Mağdura yönelik tekme atma, yumruklama, saçını çekme gibi bütün fiziksel saldırı çeşitlerini ve kasten mağdurun eşyalarına zarar verme gibi saldırganca hareketleri içeren zorbalık türüdür.</a:t>
            </a:r>
          </a:p>
          <a:p>
            <a:pPr lvl="1" algn="just"/>
            <a:r>
              <a:rPr lang="tr-TR" sz="1600" b="1" dirty="0"/>
              <a:t>Sözel zorbalık:</a:t>
            </a:r>
            <a:r>
              <a:rPr lang="tr-TR" sz="1600" dirty="0"/>
              <a:t> Mağdura lakap takma, küfür etme, ailesi ve etnik kökeni ile dalga geçme, istismar etmeye yönelik telefon görüşmeleri, kişinin parasını veya eşyalarını gasp etme, kişiye zarar vermeye yönelik olarak korkutma gibi rencide edici davranışları içeren zorbalık türüdür.</a:t>
            </a:r>
          </a:p>
          <a:p>
            <a:pPr lvl="1" algn="just"/>
            <a:r>
              <a:rPr lang="tr-TR" sz="1600" b="1" dirty="0"/>
              <a:t>Duygusal zorbalık: </a:t>
            </a:r>
            <a:r>
              <a:rPr lang="tr-TR" sz="1600" dirty="0"/>
              <a:t> Mağduru gruptan dışlamak, onu yalnızlaştırmaya çalışmak, arkadaşlık ilişkilerini zayıflatıp kötü etkilemek maksadıyla yapılan her türlü harekettir.</a:t>
            </a:r>
          </a:p>
          <a:p>
            <a:pPr lvl="1" algn="just"/>
            <a:r>
              <a:rPr lang="tr-TR" sz="1600" b="1" dirty="0"/>
              <a:t>Cinsel zorbalık:  </a:t>
            </a:r>
            <a:r>
              <a:rPr lang="tr-TR" sz="1600" dirty="0"/>
              <a:t>Mağdura elle taciz ve cinsel içerikli sözler söyleme gibi davranışları içermektedir. </a:t>
            </a:r>
          </a:p>
          <a:p>
            <a:pPr lvl="1" algn="just"/>
            <a:r>
              <a:rPr lang="tr-TR" sz="1600" b="1" dirty="0"/>
              <a:t>Siber zorbalık: </a:t>
            </a:r>
            <a:r>
              <a:rPr lang="tr-TR" sz="1600" dirty="0"/>
              <a:t>İse her yaş grubundan kişinin yaşayabileceği, mesajı gönderenin alıcıya zarar vermeye niyetli olduğu çevrimiçi alışverişler olarak ifade edilmektedir.</a:t>
            </a:r>
          </a:p>
          <a:p>
            <a:pPr lvl="1" algn="just"/>
            <a:endParaRPr lang="tr-TR" sz="1600" dirty="0"/>
          </a:p>
          <a:p>
            <a:pPr marL="457200" lvl="1" indent="0" algn="just">
              <a:buNone/>
            </a:pPr>
            <a:r>
              <a:rPr lang="tr-TR" sz="1000" dirty="0"/>
              <a:t>Serap Öz, A. Faruk Levent, Yükseköğretimde Akran Zorbalığına İlişkin Öğretim Elemanlarının Görüşleri, </a:t>
            </a:r>
            <a:r>
              <a:rPr lang="tr-TR" sz="1000" dirty="0" err="1"/>
              <a:t>Tüba</a:t>
            </a:r>
            <a:r>
              <a:rPr lang="tr-TR" sz="1000" dirty="0"/>
              <a:t>-Her Yükseköğretim Dergisi, 474- 485. </a:t>
            </a:r>
            <a:r>
              <a:rPr lang="tr-TR" sz="1000" dirty="0">
                <a:hlinkClick r:id="rId2"/>
              </a:rPr>
              <a:t>https://dergipark.org.tr/tr/download/article-file/2950213</a:t>
            </a:r>
            <a:r>
              <a:rPr lang="tr-TR" sz="1000" dirty="0"/>
              <a:t> </a:t>
            </a:r>
          </a:p>
        </p:txBody>
      </p:sp>
      <p:sp>
        <p:nvSpPr>
          <p:cNvPr id="4" name="Metin kutusu 3">
            <a:extLst>
              <a:ext uri="{FF2B5EF4-FFF2-40B4-BE49-F238E27FC236}">
                <a16:creationId xmlns:a16="http://schemas.microsoft.com/office/drawing/2014/main" id="{85E8D60E-284D-2FF5-121C-A778BD73AD7E}"/>
              </a:ext>
            </a:extLst>
          </p:cNvPr>
          <p:cNvSpPr txBox="1"/>
          <p:nvPr/>
        </p:nvSpPr>
        <p:spPr>
          <a:xfrm>
            <a:off x="9051721" y="2030136"/>
            <a:ext cx="184731" cy="369332"/>
          </a:xfrm>
          <a:prstGeom prst="rect">
            <a:avLst/>
          </a:prstGeom>
          <a:noFill/>
        </p:spPr>
        <p:txBody>
          <a:bodyPr wrap="none" rtlCol="0">
            <a:spAutoFit/>
          </a:bodyPr>
          <a:lstStyle/>
          <a:p>
            <a:endParaRPr lang="tr-TR" dirty="0"/>
          </a:p>
        </p:txBody>
      </p:sp>
      <p:sp>
        <p:nvSpPr>
          <p:cNvPr id="8" name="Metin kutusu 7">
            <a:extLst>
              <a:ext uri="{FF2B5EF4-FFF2-40B4-BE49-F238E27FC236}">
                <a16:creationId xmlns:a16="http://schemas.microsoft.com/office/drawing/2014/main" id="{B87285A0-1E4B-1372-02E7-BFC95D800BA0}"/>
              </a:ext>
            </a:extLst>
          </p:cNvPr>
          <p:cNvSpPr txBox="1"/>
          <p:nvPr/>
        </p:nvSpPr>
        <p:spPr>
          <a:xfrm>
            <a:off x="8749717" y="4848837"/>
            <a:ext cx="184731" cy="369332"/>
          </a:xfrm>
          <a:prstGeom prst="rect">
            <a:avLst/>
          </a:prstGeom>
          <a:noFill/>
        </p:spPr>
        <p:txBody>
          <a:bodyPr wrap="none" rtlCol="0">
            <a:spAutoFit/>
          </a:bodyPr>
          <a:lstStyle/>
          <a:p>
            <a:endParaRPr lang="tr-TR" dirty="0"/>
          </a:p>
        </p:txBody>
      </p:sp>
      <p:sp>
        <p:nvSpPr>
          <p:cNvPr id="10" name="Metin kutusu 9">
            <a:extLst>
              <a:ext uri="{FF2B5EF4-FFF2-40B4-BE49-F238E27FC236}">
                <a16:creationId xmlns:a16="http://schemas.microsoft.com/office/drawing/2014/main" id="{379F68E1-0280-4722-B452-8BB1232D54D8}"/>
              </a:ext>
            </a:extLst>
          </p:cNvPr>
          <p:cNvSpPr txBox="1"/>
          <p:nvPr/>
        </p:nvSpPr>
        <p:spPr>
          <a:xfrm>
            <a:off x="7130642" y="2827090"/>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68412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pPr algn="r"/>
            <a:r>
              <a:rPr lang="tr-TR" sz="3200" dirty="0">
                <a:solidFill>
                  <a:srgbClr val="FFFFFF"/>
                </a:solidFill>
              </a:rPr>
              <a:t>DİSİPLİN SUÇLARI</a:t>
            </a:r>
            <a:br>
              <a:rPr lang="tr-TR" sz="3200" dirty="0">
                <a:solidFill>
                  <a:srgbClr val="FFFFFF"/>
                </a:solidFill>
              </a:rPr>
            </a:br>
            <a:r>
              <a:rPr lang="tr-TR" sz="3200" dirty="0">
                <a:solidFill>
                  <a:srgbClr val="FFFFFF"/>
                </a:solidFill>
              </a:rPr>
              <a:t>ÖRNEKLERİ</a:t>
            </a:r>
          </a:p>
        </p:txBody>
      </p:sp>
      <p:grpSp>
        <p:nvGrpSpPr>
          <p:cNvPr id="29" name="Group 28">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rPr>
              <a:t>Sınavlarda kopyaya teşebbüs etmek</a:t>
            </a:r>
          </a:p>
          <a:p>
            <a:pPr algn="just"/>
            <a:r>
              <a:rPr lang="tr-TR" sz="2000" dirty="0">
                <a:solidFill>
                  <a:schemeClr val="tx1">
                    <a:alpha val="80000"/>
                  </a:schemeClr>
                </a:solidFill>
              </a:rPr>
              <a:t>Belirlenen alanlar dışında sigara ve benzeri tütün ürünü kullanmak</a:t>
            </a:r>
          </a:p>
          <a:p>
            <a:pPr algn="just"/>
            <a:r>
              <a:rPr lang="tr-TR" sz="2000" dirty="0">
                <a:solidFill>
                  <a:schemeClr val="tx1">
                    <a:alpha val="80000"/>
                  </a:schemeClr>
                </a:solidFill>
              </a:rPr>
              <a:t>Kendine hak sağlayan bir belgeyi başkasına vererek kullandırmak veya başkasına ait bir belgeyi kullanmak; öğrenci belgesi, araç </a:t>
            </a:r>
            <a:r>
              <a:rPr lang="tr-TR" sz="2000" dirty="0" err="1">
                <a:solidFill>
                  <a:schemeClr val="tx1">
                    <a:alpha val="80000"/>
                  </a:schemeClr>
                </a:solidFill>
              </a:rPr>
              <a:t>sticker</a:t>
            </a:r>
            <a:r>
              <a:rPr lang="tr-TR" sz="2000" dirty="0">
                <a:solidFill>
                  <a:schemeClr val="tx1">
                    <a:alpha val="80000"/>
                  </a:schemeClr>
                </a:solidFill>
              </a:rPr>
              <a:t> gibi </a:t>
            </a:r>
          </a:p>
          <a:p>
            <a:pPr algn="just"/>
            <a:r>
              <a:rPr lang="tr-TR" sz="2000" dirty="0">
                <a:solidFill>
                  <a:schemeClr val="tx1">
                    <a:alpha val="80000"/>
                  </a:schemeClr>
                </a:solidFill>
              </a:rPr>
              <a:t>Hakaret, tehdit vb. eylemler</a:t>
            </a:r>
          </a:p>
          <a:p>
            <a:pPr algn="just"/>
            <a:r>
              <a:rPr lang="tr-TR" sz="2000" dirty="0">
                <a:solidFill>
                  <a:schemeClr val="tx1">
                    <a:alpha val="80000"/>
                  </a:schemeClr>
                </a:solidFill>
              </a:rPr>
              <a:t>Fiili saldırıda bulunmak; saç çekmek, itmek, vurmak vb.</a:t>
            </a:r>
          </a:p>
          <a:p>
            <a:pPr algn="just"/>
            <a:r>
              <a:rPr lang="tr-TR" sz="2000" dirty="0">
                <a:solidFill>
                  <a:schemeClr val="tx1">
                    <a:alpha val="80000"/>
                  </a:schemeClr>
                </a:solidFill>
              </a:rPr>
              <a:t>Sınavda kopya çekmek</a:t>
            </a:r>
          </a:p>
          <a:p>
            <a:pPr algn="just"/>
            <a:r>
              <a:rPr lang="tr-TR" sz="2000" dirty="0">
                <a:solidFill>
                  <a:schemeClr val="tx1">
                    <a:alpha val="80000"/>
                  </a:schemeClr>
                </a:solidFill>
              </a:rPr>
              <a:t>Kendi yerine başkasını sınava sokmak veya başkasının yerine sınava girmek</a:t>
            </a:r>
          </a:p>
          <a:p>
            <a:pPr algn="just"/>
            <a:r>
              <a:rPr lang="tr-TR" sz="2000" dirty="0">
                <a:solidFill>
                  <a:schemeClr val="tx1">
                    <a:alpha val="80000"/>
                  </a:schemeClr>
                </a:solidFill>
              </a:rPr>
              <a:t>Cinsel tacizde bulunma</a:t>
            </a:r>
          </a:p>
          <a:p>
            <a:pPr algn="just"/>
            <a:r>
              <a:rPr lang="tr-TR" sz="2000" dirty="0">
                <a:solidFill>
                  <a:schemeClr val="tx1">
                    <a:alpha val="80000"/>
                  </a:schemeClr>
                </a:solidFill>
              </a:rPr>
              <a:t>Cinsel dokunulmazlığı ihlal etmek</a:t>
            </a:r>
          </a:p>
          <a:p>
            <a:pPr algn="just"/>
            <a:endParaRPr lang="tr-TR" sz="2000" dirty="0">
              <a:solidFill>
                <a:schemeClr val="tx1">
                  <a:alpha val="80000"/>
                </a:schemeClr>
              </a:solidFill>
            </a:endParaRPr>
          </a:p>
        </p:txBody>
      </p:sp>
      <p:cxnSp>
        <p:nvCxnSpPr>
          <p:cNvPr id="34" name="Straight Connector 3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875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4000">
                <a:solidFill>
                  <a:srgbClr val="FFFFFF"/>
                </a:solidFill>
              </a:rPr>
              <a:t>ORTAK ALANLARIN KULLANIMI</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algn="just"/>
            <a:r>
              <a:rPr lang="tr-TR" sz="2000" dirty="0"/>
              <a:t>Derslikler, laboratuvar ve tüm ortak alanlarda öğrencilerin hijyen kurallarına uymaları,</a:t>
            </a:r>
          </a:p>
          <a:p>
            <a:pPr algn="just"/>
            <a:r>
              <a:rPr lang="tr-TR" sz="2000" dirty="0"/>
              <a:t>Derslik, laboratuvarlarda ve tüm ortak alanlarda öğrencilerin kendilerinden kaynaklanan atıklarını çöpe atmaları,</a:t>
            </a:r>
          </a:p>
          <a:p>
            <a:pPr algn="just"/>
            <a:r>
              <a:rPr lang="tr-TR" sz="2000" dirty="0"/>
              <a:t>Derslik ve laboratuvarlarda kullanılan her tür ekipmana (bilgisayar, projeksiyon cihazı, kamera, fırın </a:t>
            </a:r>
            <a:r>
              <a:rPr lang="tr-TR" sz="2000" dirty="0" err="1"/>
              <a:t>v.b</a:t>
            </a:r>
            <a:r>
              <a:rPr lang="tr-TR" sz="2000" dirty="0"/>
              <a:t>.) zarar verilmemesi gerekmektedir.</a:t>
            </a:r>
          </a:p>
        </p:txBody>
      </p:sp>
    </p:spTree>
    <p:extLst>
      <p:ext uri="{BB962C8B-B14F-4D97-AF65-F5344CB8AC3E}">
        <p14:creationId xmlns:p14="http://schemas.microsoft.com/office/powerpoint/2010/main" val="1070720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Akademik Danışman Kimdir?</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rPr>
              <a:t>Üniversitemizde her öğrenciye bir Öğretim Elemanı AKADEMİK DANIŞMAN olarak atanır.</a:t>
            </a:r>
          </a:p>
          <a:p>
            <a:pPr algn="just"/>
            <a:r>
              <a:rPr lang="tr-TR" sz="2000" dirty="0">
                <a:effectLst/>
              </a:rPr>
              <a:t>Akademik danışman, öğrencilerin üniversite yaşantıları süresince, kayıtlı oldukları bölüm/programın eğitim programları ve mevzuat ile ilgili her türlü danışma gereksinimlerini karşılamak, akademik faaliyetlerini sorunsuzca yürütmelerini sağlamak, öğrencilerin ilk temas noktası olarak onlara rehberlik etmek ve eğitim-öğretim dönemi başında öğrencinin ders seçim süreçlerinde yönlendirici rol oynamak amacıyla atanır. </a:t>
            </a:r>
          </a:p>
          <a:p>
            <a:pPr algn="just"/>
            <a:endParaRPr lang="tr-TR"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260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Akademik Danışmanın Görevleri</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5143157" cy="5837949"/>
          </a:xfrm>
        </p:spPr>
        <p:txBody>
          <a:bodyPr anchor="ctr">
            <a:normAutofit fontScale="77500" lnSpcReduction="20000"/>
          </a:bodyPr>
          <a:lstStyle/>
          <a:p>
            <a:pPr algn="just"/>
            <a:r>
              <a:rPr lang="tr-TR" sz="2000" dirty="0">
                <a:solidFill>
                  <a:schemeClr val="tx1">
                    <a:alpha val="80000"/>
                  </a:schemeClr>
                </a:solidFill>
              </a:rPr>
              <a:t>Öğrenciye, program hakkında (mezun olmak için alınması gereken zorunlu/seçmeli dersler, kredi sistemi vb.) hakkında temel bilgileri verir. </a:t>
            </a:r>
          </a:p>
          <a:p>
            <a:pPr algn="just"/>
            <a:r>
              <a:rPr lang="tr-TR" sz="2000" dirty="0">
                <a:solidFill>
                  <a:schemeClr val="tx1">
                    <a:alpha val="80000"/>
                  </a:schemeClr>
                </a:solidFill>
              </a:rPr>
              <a:t>Yönetmelik ve yönergeleri okuması ve sorumlulukları hakkında bilgi sahibi olması konusunda öğrencilerini bilgilendirir. </a:t>
            </a:r>
          </a:p>
          <a:p>
            <a:pPr algn="just"/>
            <a:r>
              <a:rPr lang="tr-TR" sz="2000" dirty="0">
                <a:solidFill>
                  <a:schemeClr val="tx1">
                    <a:alpha val="80000"/>
                  </a:schemeClr>
                </a:solidFill>
              </a:rPr>
              <a:t>Akademik danışman, ders kayıt işlemlerinde danışmanı olduğu öğrencilerin kayıt işlemlerini takip eder ve gerekli yönlendirmeleri yapar.</a:t>
            </a:r>
          </a:p>
          <a:p>
            <a:pPr algn="just"/>
            <a:r>
              <a:rPr lang="tr-TR" sz="2000" dirty="0">
                <a:solidFill>
                  <a:schemeClr val="tx1">
                    <a:alpha val="80000"/>
                  </a:schemeClr>
                </a:solidFill>
              </a:rPr>
              <a:t>İntibak işlemleri, ders eşdeğerliliği ve muafiyet gibi akademik konularda öğrenciye rehberlik yapar. </a:t>
            </a:r>
          </a:p>
          <a:p>
            <a:pPr algn="just"/>
            <a:r>
              <a:rPr lang="tr-TR" sz="2000" dirty="0">
                <a:solidFill>
                  <a:schemeClr val="tx1">
                    <a:alpha val="80000"/>
                  </a:schemeClr>
                </a:solidFill>
              </a:rPr>
              <a:t>Öğrencilerini, üniversitenin öğrencilere sağladığı burs ve staj olanakları konusunda bilgilendirir. </a:t>
            </a:r>
          </a:p>
          <a:p>
            <a:pPr algn="just"/>
            <a:r>
              <a:rPr lang="tr-TR" sz="2000" dirty="0">
                <a:solidFill>
                  <a:schemeClr val="tx1">
                    <a:alpha val="80000"/>
                  </a:schemeClr>
                </a:solidFill>
              </a:rPr>
              <a:t>Öğrencilerini, Yüksekokul sekreterliğine verilecek dilekçe </a:t>
            </a:r>
            <a:r>
              <a:rPr lang="tr-TR" sz="2000" dirty="0" err="1">
                <a:solidFill>
                  <a:schemeClr val="tx1">
                    <a:alpha val="80000"/>
                  </a:schemeClr>
                </a:solidFill>
              </a:rPr>
              <a:t>v.b</a:t>
            </a:r>
            <a:r>
              <a:rPr lang="tr-TR" sz="2000" dirty="0">
                <a:solidFill>
                  <a:schemeClr val="tx1">
                    <a:alpha val="80000"/>
                  </a:schemeClr>
                </a:solidFill>
              </a:rPr>
              <a:t>. evrak konusunda bilgilendirir ve yol gösterir.</a:t>
            </a:r>
          </a:p>
          <a:p>
            <a:pPr algn="just"/>
            <a:r>
              <a:rPr lang="tr-TR" sz="2000" dirty="0">
                <a:solidFill>
                  <a:schemeClr val="tx1">
                    <a:alpha val="80000"/>
                  </a:schemeClr>
                </a:solidFill>
              </a:rPr>
              <a:t>Akademik danışmanın kayıt yenileme, öğrenim süreci ve mezuniyet aşamasındaki görüş ve geri bildirimleri; ilgili mevzuatla uyumlu olmak kaydıyla tavsiye niteliğinde olmakla beraber, bu konulardaki yönlendirmesi öğrencinin eğitim-öğretim süreçlerine ilişkin yapacağı tercih ve uygulamaları büyük ölçüde etkilemektedir. Dolayısıyla bahsedilen tercih ve uygulamalar sonucunda ortaya çıkabilecek olumsuzluklarda </a:t>
            </a:r>
            <a:r>
              <a:rPr lang="tr-TR" sz="2000" b="1" dirty="0">
                <a:solidFill>
                  <a:schemeClr val="tx1">
                    <a:alpha val="80000"/>
                  </a:schemeClr>
                </a:solidFill>
              </a:rPr>
              <a:t>asıl sorumluluk öğrenciye ait</a:t>
            </a:r>
            <a:r>
              <a:rPr lang="tr-TR" sz="2000" dirty="0">
                <a:solidFill>
                  <a:schemeClr val="tx1">
                    <a:alpha val="80000"/>
                  </a:schemeClr>
                </a:solidFill>
              </a:rPr>
              <a:t> olmakla birlikte </a:t>
            </a:r>
            <a:r>
              <a:rPr lang="tr-TR" sz="2000" b="1" dirty="0">
                <a:solidFill>
                  <a:schemeClr val="tx1">
                    <a:alpha val="80000"/>
                  </a:schemeClr>
                </a:solidFill>
              </a:rPr>
              <a:t>danışmanın dikkat ve kontrol sorumluluğu</a:t>
            </a:r>
            <a:r>
              <a:rPr lang="tr-TR" sz="2000" dirty="0">
                <a:solidFill>
                  <a:schemeClr val="tx1">
                    <a:alpha val="80000"/>
                  </a:schemeClr>
                </a:solidFill>
              </a:rPr>
              <a:t> mevcuttur. </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28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Akademik Danışman İle İlişkiler</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fontScale="92500" lnSpcReduction="20000"/>
          </a:bodyPr>
          <a:lstStyle/>
          <a:p>
            <a:pPr algn="just"/>
            <a:r>
              <a:rPr lang="tr-TR" sz="2000" dirty="0"/>
              <a:t>Öğrenciler, Akademik Danışmanları ile e-posta ve iş yeri dahili telefonundan (mesai saatleri içinde) iletişim kurarak danışmanlık hizmeti alabilirler ve yüz yüze görüşmek için randevu alabilirler.</a:t>
            </a:r>
          </a:p>
          <a:p>
            <a:pPr algn="just"/>
            <a:r>
              <a:rPr lang="tr-TR" sz="2000" dirty="0"/>
              <a:t>Akademik Danışmanlar öğrencilere kişisel telefon numaralarını vermek zorunda değildir. </a:t>
            </a:r>
          </a:p>
          <a:p>
            <a:pPr algn="just"/>
            <a:r>
              <a:rPr lang="tr-TR" sz="2000" dirty="0">
                <a:solidFill>
                  <a:schemeClr val="tx1">
                    <a:alpha val="80000"/>
                  </a:schemeClr>
                </a:solidFill>
              </a:rPr>
              <a:t>Öğrenciler Akademik Danışmanları ile, danışmanlarının ilan edilen haftalık ders ve araştırma programındaki boş zamanlarında randevu alarak yüz yüze görüşebilirler.</a:t>
            </a:r>
            <a:endParaRPr lang="tr-TR" sz="2000" dirty="0"/>
          </a:p>
          <a:p>
            <a:pPr algn="just"/>
            <a:r>
              <a:rPr lang="tr-TR" sz="2000" dirty="0">
                <a:effectLst/>
              </a:rPr>
              <a:t>Öğrenciler ancak </a:t>
            </a:r>
            <a:r>
              <a:rPr lang="tr-TR" sz="2000" b="1" dirty="0">
                <a:effectLst/>
              </a:rPr>
              <a:t>zorunlu ve acil durumlarda</a:t>
            </a:r>
            <a:r>
              <a:rPr lang="tr-TR" sz="2000" dirty="0">
                <a:effectLst/>
              </a:rPr>
              <a:t> Akademik Danışmanlarının </a:t>
            </a:r>
            <a:r>
              <a:rPr lang="tr-TR" sz="2000" dirty="0">
                <a:solidFill>
                  <a:schemeClr val="tx1">
                    <a:alpha val="80000"/>
                  </a:schemeClr>
                </a:solidFill>
              </a:rPr>
              <a:t>ilan edilen haftalık ders ve araştırma programındaki boş zamanlarını gözeterek</a:t>
            </a:r>
            <a:r>
              <a:rPr lang="tr-TR" sz="2000" dirty="0">
                <a:effectLst/>
              </a:rPr>
              <a:t> randevu almadan da görüşme yapabilirler.</a:t>
            </a:r>
          </a:p>
          <a:p>
            <a:pPr algn="just"/>
            <a:r>
              <a:rPr lang="tr-TR" sz="2000" b="1" dirty="0"/>
              <a:t>Akademik Danışmanlar, öğrencilerin kendi sorumluluğunda olan işleri yapmakla yükümlü değildirler, ancak bu tür işlerde öğrenciye yol gösterici olarak yardımcı olurlar.</a:t>
            </a:r>
            <a:endParaRPr lang="tr-TR" sz="2000" b="1" dirty="0">
              <a:effectLst/>
            </a:endParaRPr>
          </a:p>
          <a:p>
            <a:pPr algn="just"/>
            <a:endParaRPr lang="tr-TR"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253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5917854"/>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Kayıt Yenileme ve </a:t>
            </a:r>
            <a:br>
              <a:rPr lang="tr-TR" sz="2800" dirty="0">
                <a:solidFill>
                  <a:schemeClr val="bg1"/>
                </a:solidFill>
              </a:rPr>
            </a:br>
            <a:r>
              <a:rPr lang="tr-TR" sz="2800" dirty="0">
                <a:solidFill>
                  <a:schemeClr val="bg1"/>
                </a:solidFill>
              </a:rPr>
              <a:t>Ders Kaydı</a:t>
            </a:r>
            <a:br>
              <a:rPr lang="tr-TR" sz="2800" dirty="0">
                <a:solidFill>
                  <a:schemeClr val="bg1"/>
                </a:solidFill>
              </a:rPr>
            </a:br>
            <a:br>
              <a:rPr lang="tr-TR" sz="2800" dirty="0">
                <a:solidFill>
                  <a:schemeClr val="bg1"/>
                </a:solidFill>
              </a:rPr>
            </a:br>
            <a:br>
              <a:rPr lang="tr-TR" sz="2800" dirty="0">
                <a:solidFill>
                  <a:schemeClr val="bg1"/>
                </a:solidFill>
              </a:rPr>
            </a:br>
            <a:br>
              <a:rPr lang="tr-TR" sz="2800" dirty="0">
                <a:solidFill>
                  <a:schemeClr val="bg1"/>
                </a:solidFill>
              </a:rPr>
            </a:br>
            <a:br>
              <a:rPr lang="tr-TR" sz="2800" dirty="0">
                <a:solidFill>
                  <a:schemeClr val="bg1"/>
                </a:solidFill>
              </a:rPr>
            </a:br>
            <a:br>
              <a:rPr lang="tr-TR" sz="2800" dirty="0">
                <a:solidFill>
                  <a:schemeClr val="bg1"/>
                </a:solidFill>
              </a:rPr>
            </a:br>
            <a:r>
              <a:rPr lang="tr-TR" sz="1000" dirty="0">
                <a:solidFill>
                  <a:schemeClr val="bg1"/>
                </a:solidFill>
              </a:rPr>
              <a:t>Başkent Üniversitesi Ön Lisans ve Lisans Eğitim-Öğretim ve Sınav Yönetmeliği: </a:t>
            </a:r>
            <a:br>
              <a:rPr lang="tr-TR" sz="1000" dirty="0">
                <a:solidFill>
                  <a:schemeClr val="bg1"/>
                </a:solidFill>
              </a:rPr>
            </a:br>
            <a:r>
              <a:rPr lang="tr-TR" sz="1000" dirty="0">
                <a:solidFill>
                  <a:schemeClr val="bg1"/>
                </a:solidFill>
                <a:hlinkClick r:id="rId2"/>
              </a:rPr>
              <a:t>https://www.baskent.edu.tr/belgeler/mevzuat/yonetmelik/onlisans_yon_11_2023.pdf</a:t>
            </a:r>
            <a:r>
              <a:rPr lang="tr-TR" sz="1000" dirty="0">
                <a:solidFill>
                  <a:schemeClr val="bg1"/>
                </a:solidFill>
              </a:rPr>
              <a:t> </a:t>
            </a:r>
            <a:br>
              <a:rPr lang="tr-TR" sz="1000" dirty="0">
                <a:solidFill>
                  <a:schemeClr val="bg1"/>
                </a:solidFill>
              </a:rPr>
            </a:br>
            <a:br>
              <a:rPr lang="tr-TR" sz="1000" dirty="0">
                <a:solidFill>
                  <a:schemeClr val="bg1"/>
                </a:solidFill>
              </a:rPr>
            </a:br>
            <a:endParaRPr lang="tr-TR" sz="1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92500" lnSpcReduction="10000"/>
          </a:bodyPr>
          <a:lstStyle/>
          <a:p>
            <a:pPr algn="just"/>
            <a:r>
              <a:rPr lang="tr-TR" sz="2000" dirty="0">
                <a:solidFill>
                  <a:schemeClr val="tx1">
                    <a:alpha val="80000"/>
                  </a:schemeClr>
                </a:solidFill>
              </a:rPr>
              <a:t>Kayıtlar, her yarıyıl başında akademik takvimde belirtilen tarihler arasında yenilenir. </a:t>
            </a:r>
          </a:p>
          <a:p>
            <a:pPr algn="just"/>
            <a:r>
              <a:rPr lang="tr-TR" sz="2000" dirty="0">
                <a:solidFill>
                  <a:schemeClr val="tx1">
                    <a:alpha val="80000"/>
                  </a:schemeClr>
                </a:solidFill>
              </a:rPr>
              <a:t>Kayıt yenilemede öğrencinin alacağı dersler de belirlenir. </a:t>
            </a:r>
          </a:p>
          <a:p>
            <a:pPr algn="just"/>
            <a:r>
              <a:rPr lang="tr-TR" sz="2000" dirty="0">
                <a:solidFill>
                  <a:schemeClr val="tx1">
                    <a:alpha val="80000"/>
                  </a:schemeClr>
                </a:solidFill>
              </a:rPr>
              <a:t>Öğrenciler, akademik takvimde belirlenen süreler içinde, o yarıyılda aldıkları derslere ekleme veya silme yapabilirler. </a:t>
            </a:r>
          </a:p>
          <a:p>
            <a:pPr algn="just"/>
            <a:r>
              <a:rPr lang="tr-TR" sz="2000" dirty="0">
                <a:solidFill>
                  <a:schemeClr val="tx1">
                    <a:alpha val="80000"/>
                  </a:schemeClr>
                </a:solidFill>
              </a:rPr>
              <a:t>Kaydını yeniletmeyen öğrencilerin kayıtları askıya alınır ve kaydı askıya alınan öğrenciler öğrencilik haklarından (öğrenci vizesi, askerlik tecili </a:t>
            </a:r>
            <a:r>
              <a:rPr lang="tr-TR" sz="2000" dirty="0" err="1">
                <a:solidFill>
                  <a:schemeClr val="tx1">
                    <a:alpha val="80000"/>
                  </a:schemeClr>
                </a:solidFill>
              </a:rPr>
              <a:t>v.b</a:t>
            </a:r>
            <a:r>
              <a:rPr lang="tr-TR" sz="2000" dirty="0">
                <a:solidFill>
                  <a:schemeClr val="tx1">
                    <a:alpha val="80000"/>
                  </a:schemeClr>
                </a:solidFill>
              </a:rPr>
              <a:t>.) yararlanamazlar.</a:t>
            </a:r>
          </a:p>
          <a:p>
            <a:pPr algn="just"/>
            <a:r>
              <a:rPr lang="tr-TR" sz="2000" dirty="0">
                <a:solidFill>
                  <a:schemeClr val="tx1">
                    <a:alpha val="80000"/>
                  </a:schemeClr>
                </a:solidFill>
              </a:rPr>
              <a:t>Askıdaki öğrenci, tekrar kayda geldikleri akademik yılda geçerli olan öğrenim </a:t>
            </a:r>
            <a:r>
              <a:rPr lang="tr-TR" sz="2000" dirty="0" err="1">
                <a:solidFill>
                  <a:schemeClr val="tx1">
                    <a:alpha val="80000"/>
                  </a:schemeClr>
                </a:solidFill>
              </a:rPr>
              <a:t>ücretini</a:t>
            </a:r>
            <a:r>
              <a:rPr lang="tr-TR" sz="2000" dirty="0">
                <a:solidFill>
                  <a:schemeClr val="tx1">
                    <a:alpha val="80000"/>
                  </a:schemeClr>
                </a:solidFill>
              </a:rPr>
              <a:t> ödemek koşulu ile </a:t>
            </a:r>
            <a:r>
              <a:rPr lang="tr-TR" sz="2000" dirty="0" err="1">
                <a:solidFill>
                  <a:schemeClr val="tx1">
                    <a:alpha val="80000"/>
                  </a:schemeClr>
                </a:solidFill>
              </a:rPr>
              <a:t>yürürlükteki</a:t>
            </a:r>
            <a:r>
              <a:rPr lang="tr-TR" sz="2000" dirty="0">
                <a:solidFill>
                  <a:schemeClr val="tx1">
                    <a:alpha val="80000"/>
                  </a:schemeClr>
                </a:solidFill>
              </a:rPr>
              <a:t> ders programına ilgili birim yönetim kurullarınca intibakları yapılarak, öğrenimlerine devam etmek için kayıt yaptırabilirler ve öğrencilik haklarından tekrar yararlanabilirler.</a:t>
            </a:r>
          </a:p>
        </p:txBody>
      </p:sp>
    </p:spTree>
    <p:extLst>
      <p:ext uri="{BB962C8B-B14F-4D97-AF65-F5344CB8AC3E}">
        <p14:creationId xmlns:p14="http://schemas.microsoft.com/office/powerpoint/2010/main" val="3199395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C30C78-A5F0-A9C0-6BA2-6E3A30CE54A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505E01-F14F-3080-6AD7-762E9333F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FED23DAD-B74E-1F7A-0A1B-E6518B027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D404740-64C6-E025-AF40-41D49C80F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72D17F9C-2C2B-E12D-EECB-E9BA2A949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B88C683C-206B-8A0F-D376-0BF10BEDD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E996A6FB-5AB9-24DA-50EE-4DB6F348E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410B107-4066-9FA4-966A-7FDEE72B47D1}"/>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r>
              <a:rPr lang="tr-TR" sz="2800" dirty="0">
                <a:solidFill>
                  <a:schemeClr val="bg1"/>
                </a:solidFill>
              </a:rPr>
              <a:t>DERS KAYITLARI</a:t>
            </a:r>
            <a:br>
              <a:rPr lang="tr-TR" sz="2800" dirty="0">
                <a:solidFill>
                  <a:schemeClr val="bg1"/>
                </a:solidFill>
              </a:rPr>
            </a:br>
            <a:br>
              <a:rPr lang="tr-TR" sz="2800" dirty="0">
                <a:solidFill>
                  <a:schemeClr val="bg1"/>
                </a:solidFill>
              </a:rPr>
            </a:br>
            <a:r>
              <a:rPr lang="tr-TR" sz="2800" dirty="0">
                <a:solidFill>
                  <a:schemeClr val="bg1"/>
                </a:solidFill>
              </a:rPr>
              <a:t> </a:t>
            </a:r>
            <a:endParaRPr lang="tr-TR" sz="4000" dirty="0">
              <a:solidFill>
                <a:schemeClr val="bg1"/>
              </a:solidFill>
            </a:endParaRPr>
          </a:p>
        </p:txBody>
      </p:sp>
      <p:sp>
        <p:nvSpPr>
          <p:cNvPr id="3" name="İçerik Yer Tutucusu 2">
            <a:extLst>
              <a:ext uri="{FF2B5EF4-FFF2-40B4-BE49-F238E27FC236}">
                <a16:creationId xmlns:a16="http://schemas.microsoft.com/office/drawing/2014/main" id="{27311E9B-A6E1-B192-7240-F748C2196152}"/>
              </a:ext>
            </a:extLst>
          </p:cNvPr>
          <p:cNvSpPr>
            <a:spLocks noGrp="1"/>
          </p:cNvSpPr>
          <p:nvPr>
            <p:ph idx="1"/>
          </p:nvPr>
        </p:nvSpPr>
        <p:spPr>
          <a:xfrm>
            <a:off x="6503158" y="649480"/>
            <a:ext cx="4862447" cy="1806849"/>
          </a:xfrm>
        </p:spPr>
        <p:txBody>
          <a:bodyPr anchor="ctr">
            <a:normAutofit/>
          </a:bodyPr>
          <a:lstStyle/>
          <a:p>
            <a:pPr marL="0" marR="0" lvl="0" indent="0" algn="l" defTabSz="809625" rtl="0" eaLnBrk="1" fontAlgn="base" latinLnBrk="0" hangingPunct="1">
              <a:lnSpc>
                <a:spcPts val="2200"/>
              </a:lnSpc>
              <a:spcBef>
                <a:spcPct val="20000"/>
              </a:spcBef>
              <a:spcAft>
                <a:spcPct val="0"/>
              </a:spcAft>
              <a:buClrTx/>
              <a:buSzTx/>
              <a:buFont typeface="Arial" pitchFamily="34" charset="0"/>
              <a:buNone/>
              <a:tabLst/>
              <a:defRPr/>
            </a:pPr>
            <a:r>
              <a:rPr kumimoji="0" lang="tr-TR" sz="20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Ders kayıtlarına ilişkin kılavuzu </a:t>
            </a:r>
            <a:r>
              <a:rPr kumimoji="0" lang="tr-TR" sz="2000" b="1" i="0" u="none" strike="noStrike" kern="1200" cap="none" spc="0" normalizeH="0" baseline="0" noProof="0" dirty="0">
                <a:ln>
                  <a:noFill/>
                </a:ln>
                <a:solidFill>
                  <a:prstClr val="black">
                    <a:lumMod val="85000"/>
                    <a:lumOff val="15000"/>
                  </a:prstClr>
                </a:solidFill>
                <a:effectLst/>
                <a:uLnTx/>
                <a:uFillTx/>
                <a:latin typeface="Calibri"/>
                <a:ea typeface="+mn-ea"/>
                <a:cs typeface="+mn-cs"/>
                <a:hlinkClick r:id="rId2"/>
              </a:rPr>
              <a:t>buradan</a:t>
            </a:r>
            <a:r>
              <a:rPr kumimoji="0" lang="tr-TR" sz="2000" b="1" i="0" u="none" strike="noStrike" kern="1200" cap="none" spc="0" normalizeH="0" baseline="0" noProof="0" dirty="0">
                <a:ln>
                  <a:noFill/>
                </a:ln>
                <a:solidFill>
                  <a:prstClr val="black">
                    <a:lumMod val="85000"/>
                    <a:lumOff val="15000"/>
                  </a:prstClr>
                </a:solidFill>
                <a:effectLst/>
                <a:uLnTx/>
                <a:uFillTx/>
                <a:latin typeface="Calibri"/>
                <a:ea typeface="+mn-ea"/>
                <a:cs typeface="+mn-cs"/>
              </a:rPr>
              <a:t> indirebilirsiniz.</a:t>
            </a:r>
          </a:p>
          <a:p>
            <a:pPr marL="0" marR="0" lvl="0" indent="0" algn="l" defTabSz="809625" rtl="0" eaLnBrk="1" fontAlgn="base" latinLnBrk="0" hangingPunct="1">
              <a:lnSpc>
                <a:spcPts val="2200"/>
              </a:lnSpc>
              <a:spcBef>
                <a:spcPct val="20000"/>
              </a:spcBef>
              <a:spcAft>
                <a:spcPct val="0"/>
              </a:spcAft>
              <a:buClrTx/>
              <a:buSzTx/>
              <a:buFont typeface="Arial" pitchFamily="34" charset="0"/>
              <a:buNone/>
              <a:tabLst/>
              <a:defRPr/>
            </a:pPr>
            <a:endParaRPr lang="tr-TR" sz="2000" b="1" dirty="0">
              <a:solidFill>
                <a:prstClr val="black">
                  <a:lumMod val="85000"/>
                  <a:lumOff val="15000"/>
                </a:prstClr>
              </a:solidFill>
              <a:latin typeface="Calibri"/>
            </a:endParaRPr>
          </a:p>
          <a:p>
            <a:pPr marL="0" marR="0" lvl="0" indent="0" algn="l" defTabSz="809625" rtl="0" eaLnBrk="1" fontAlgn="base" latinLnBrk="0" hangingPunct="1">
              <a:lnSpc>
                <a:spcPts val="2200"/>
              </a:lnSpc>
              <a:spcBef>
                <a:spcPct val="20000"/>
              </a:spcBef>
              <a:spcAft>
                <a:spcPct val="0"/>
              </a:spcAft>
              <a:buClrTx/>
              <a:buSzTx/>
              <a:buFont typeface="Arial" pitchFamily="34" charset="0"/>
              <a:buNone/>
              <a:tabLst/>
              <a:defRPr/>
            </a:pPr>
            <a:endParaRPr kumimoji="0" lang="tr-TR" sz="2000" b="1" i="0" u="none" strike="noStrike" kern="1200" cap="none" spc="0" normalizeH="0" baseline="0" noProof="0" dirty="0">
              <a:ln>
                <a:noFill/>
              </a:ln>
              <a:solidFill>
                <a:prstClr val="black">
                  <a:lumMod val="85000"/>
                  <a:lumOff val="15000"/>
                </a:prstClr>
              </a:solidFill>
              <a:effectLst/>
              <a:uLnTx/>
              <a:uFillTx/>
              <a:latin typeface="Calibri"/>
              <a:ea typeface="+mn-ea"/>
              <a:cs typeface="+mn-cs"/>
            </a:endParaRPr>
          </a:p>
          <a:p>
            <a:pPr marL="0" marR="0" lvl="0" indent="0" algn="l" defTabSz="809625" rtl="0" eaLnBrk="1" fontAlgn="base" latinLnBrk="0" hangingPunct="1">
              <a:lnSpc>
                <a:spcPts val="2200"/>
              </a:lnSpc>
              <a:spcBef>
                <a:spcPct val="20000"/>
              </a:spcBef>
              <a:spcAft>
                <a:spcPct val="0"/>
              </a:spcAft>
              <a:buClrTx/>
              <a:buSzTx/>
              <a:buFont typeface="Arial" pitchFamily="34" charset="0"/>
              <a:buNone/>
              <a:tabLst/>
              <a:defRPr/>
            </a:pPr>
            <a:endParaRPr kumimoji="0" lang="tr-TR" sz="2000" b="1" i="0" u="none" strike="noStrike" kern="1200" cap="none" spc="0" normalizeH="0" baseline="0" noProof="0" dirty="0">
              <a:ln>
                <a:noFill/>
              </a:ln>
              <a:solidFill>
                <a:prstClr val="black">
                  <a:lumMod val="85000"/>
                  <a:lumOff val="15000"/>
                </a:prstClr>
              </a:solidFill>
              <a:effectLst/>
              <a:uLnTx/>
              <a:uFillTx/>
              <a:latin typeface="Calibri"/>
              <a:ea typeface="+mn-ea"/>
              <a:cs typeface="+mn-cs"/>
            </a:endParaRPr>
          </a:p>
        </p:txBody>
      </p:sp>
      <p:pic>
        <p:nvPicPr>
          <p:cNvPr id="5" name="Resim 4">
            <a:extLst>
              <a:ext uri="{FF2B5EF4-FFF2-40B4-BE49-F238E27FC236}">
                <a16:creationId xmlns:a16="http://schemas.microsoft.com/office/drawing/2014/main" id="{BF795DDA-D01B-F2CE-0346-538DC869F5B7}"/>
              </a:ext>
            </a:extLst>
          </p:cNvPr>
          <p:cNvPicPr>
            <a:picLocks noChangeAspect="1"/>
          </p:cNvPicPr>
          <p:nvPr/>
        </p:nvPicPr>
        <p:blipFill>
          <a:blip r:embed="rId3"/>
          <a:stretch>
            <a:fillRect/>
          </a:stretch>
        </p:blipFill>
        <p:spPr>
          <a:xfrm>
            <a:off x="6522247" y="1497066"/>
            <a:ext cx="4727711" cy="3863866"/>
          </a:xfrm>
          <a:prstGeom prst="rect">
            <a:avLst/>
          </a:prstGeom>
        </p:spPr>
      </p:pic>
    </p:spTree>
    <p:extLst>
      <p:ext uri="{BB962C8B-B14F-4D97-AF65-F5344CB8AC3E}">
        <p14:creationId xmlns:p14="http://schemas.microsoft.com/office/powerpoint/2010/main" val="492916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İzinli Sayılmak ve </a:t>
            </a:r>
            <a:br>
              <a:rPr lang="tr-TR" sz="2800" dirty="0">
                <a:solidFill>
                  <a:schemeClr val="bg1"/>
                </a:solidFill>
              </a:rPr>
            </a:br>
            <a:r>
              <a:rPr lang="tr-TR" sz="2800" dirty="0">
                <a:solidFill>
                  <a:schemeClr val="bg1"/>
                </a:solidFill>
              </a:rPr>
              <a:t>Askıda Olmak Arasındaki Fark Nedir? </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85000" lnSpcReduction="20000"/>
          </a:bodyPr>
          <a:lstStyle/>
          <a:p>
            <a:pPr marL="0" indent="0" algn="just">
              <a:buNone/>
            </a:pPr>
            <a:r>
              <a:rPr lang="tr-TR" sz="2000" b="1" dirty="0">
                <a:solidFill>
                  <a:schemeClr val="tx1">
                    <a:alpha val="80000"/>
                  </a:schemeClr>
                </a:solidFill>
              </a:rPr>
              <a:t>Askıda Olmak:</a:t>
            </a:r>
            <a:r>
              <a:rPr lang="tr-TR" sz="2000" dirty="0">
                <a:solidFill>
                  <a:schemeClr val="tx1">
                    <a:alpha val="80000"/>
                  </a:schemeClr>
                </a:solidFill>
              </a:rPr>
              <a:t> </a:t>
            </a:r>
          </a:p>
          <a:p>
            <a:pPr algn="just"/>
            <a:r>
              <a:rPr lang="tr-TR" sz="2000" dirty="0">
                <a:solidFill>
                  <a:schemeClr val="tx1">
                    <a:alpha val="80000"/>
                  </a:schemeClr>
                </a:solidFill>
              </a:rPr>
              <a:t>Kaydını yeniletmeyen öğrencilerin kayıtları askıya alınır ve kaydı askıya alınan öğrenciler öğrencilik haklarından(öğrenci vizesi, askerlik tecili </a:t>
            </a:r>
            <a:r>
              <a:rPr lang="tr-TR" sz="2000" dirty="0" err="1">
                <a:solidFill>
                  <a:schemeClr val="tx1">
                    <a:alpha val="80000"/>
                  </a:schemeClr>
                </a:solidFill>
              </a:rPr>
              <a:t>v.b</a:t>
            </a:r>
            <a:r>
              <a:rPr lang="tr-TR" sz="2000" dirty="0">
                <a:solidFill>
                  <a:schemeClr val="tx1">
                    <a:alpha val="80000"/>
                  </a:schemeClr>
                </a:solidFill>
              </a:rPr>
              <a:t>.) yararlanamazlar.</a:t>
            </a:r>
          </a:p>
          <a:p>
            <a:pPr algn="just"/>
            <a:r>
              <a:rPr lang="tr-TR" sz="2000" dirty="0">
                <a:solidFill>
                  <a:schemeClr val="tx1">
                    <a:alpha val="80000"/>
                  </a:schemeClr>
                </a:solidFill>
              </a:rPr>
              <a:t>Askıdaki öğrenci tekrar kayda geldikleri akademik yılda geçerli olan öğrenim </a:t>
            </a:r>
            <a:r>
              <a:rPr lang="tr-TR" sz="2000" dirty="0" err="1">
                <a:solidFill>
                  <a:schemeClr val="tx1">
                    <a:alpha val="80000"/>
                  </a:schemeClr>
                </a:solidFill>
              </a:rPr>
              <a:t>ücretini</a:t>
            </a:r>
            <a:r>
              <a:rPr lang="tr-TR" sz="2000" dirty="0">
                <a:solidFill>
                  <a:schemeClr val="tx1">
                    <a:alpha val="80000"/>
                  </a:schemeClr>
                </a:solidFill>
              </a:rPr>
              <a:t> ödemek koşulu ile öğrenimlerine devam ederler.</a:t>
            </a:r>
            <a:endParaRPr lang="tr-TR" sz="2000" b="1" dirty="0">
              <a:solidFill>
                <a:schemeClr val="tx1">
                  <a:alpha val="80000"/>
                </a:schemeClr>
              </a:solidFill>
            </a:endParaRPr>
          </a:p>
          <a:p>
            <a:pPr marL="0" indent="0" algn="just">
              <a:buNone/>
            </a:pPr>
            <a:r>
              <a:rPr lang="tr-TR" sz="2000" b="1" dirty="0">
                <a:solidFill>
                  <a:schemeClr val="tx1">
                    <a:alpha val="80000"/>
                  </a:schemeClr>
                </a:solidFill>
              </a:rPr>
              <a:t>İzinli Sayılmak (Kayıt Dondurmak): </a:t>
            </a:r>
          </a:p>
          <a:p>
            <a:pPr algn="just"/>
            <a:r>
              <a:rPr lang="tr-TR" sz="2000" dirty="0">
                <a:solidFill>
                  <a:schemeClr val="tx1">
                    <a:alpha val="80000"/>
                  </a:schemeClr>
                </a:solidFill>
              </a:rPr>
              <a:t>Haklı ve geçerli nedenleri olan öğrenciler, </a:t>
            </a:r>
            <a:r>
              <a:rPr lang="tr-TR" sz="2000" dirty="0" err="1">
                <a:solidFill>
                  <a:schemeClr val="tx1">
                    <a:alpha val="80000"/>
                  </a:schemeClr>
                </a:solidFill>
              </a:rPr>
              <a:t>bölüm</a:t>
            </a:r>
            <a:r>
              <a:rPr lang="tr-TR" sz="2000" dirty="0">
                <a:solidFill>
                  <a:schemeClr val="tx1">
                    <a:alpha val="80000"/>
                  </a:schemeClr>
                </a:solidFill>
              </a:rPr>
              <a:t> veya program başkanlıklarına başvurarak bir yarıyıl izin isteyebilirler. </a:t>
            </a:r>
          </a:p>
          <a:p>
            <a:pPr algn="just"/>
            <a:r>
              <a:rPr lang="tr-TR" sz="2000" dirty="0">
                <a:solidFill>
                  <a:schemeClr val="tx1">
                    <a:alpha val="80000"/>
                  </a:schemeClr>
                </a:solidFill>
              </a:rPr>
              <a:t>İzinler her defasında en çok bir, </a:t>
            </a:r>
            <a:r>
              <a:rPr lang="tr-TR" sz="2000" dirty="0" err="1">
                <a:solidFill>
                  <a:schemeClr val="tx1">
                    <a:alpha val="80000"/>
                  </a:schemeClr>
                </a:solidFill>
              </a:rPr>
              <a:t>tüm</a:t>
            </a:r>
            <a:r>
              <a:rPr lang="tr-TR" sz="2000" dirty="0">
                <a:solidFill>
                  <a:schemeClr val="tx1">
                    <a:alpha val="80000"/>
                  </a:schemeClr>
                </a:solidFill>
              </a:rPr>
              <a:t> öğretim süresinde ön lisans öğrencilerine toplam iki yarıyıl verilebilir. </a:t>
            </a:r>
          </a:p>
          <a:p>
            <a:pPr algn="just"/>
            <a:r>
              <a:rPr lang="tr-TR" sz="2000" dirty="0">
                <a:solidFill>
                  <a:schemeClr val="tx1">
                    <a:alpha val="80000"/>
                  </a:schemeClr>
                </a:solidFill>
              </a:rPr>
              <a:t>İzinli geçen süreler öğretim süreleri dışındadır. </a:t>
            </a:r>
          </a:p>
          <a:p>
            <a:pPr algn="just"/>
            <a:r>
              <a:rPr lang="tr-TR" sz="2000" dirty="0">
                <a:solidFill>
                  <a:schemeClr val="tx1">
                    <a:alpha val="80000"/>
                  </a:schemeClr>
                </a:solidFill>
              </a:rPr>
              <a:t>İzin istekleri; zorunlu nedenler dışında, her yarıyıl ders ekle-sil süresinin son </a:t>
            </a:r>
            <a:r>
              <a:rPr lang="tr-TR" sz="2000" dirty="0" err="1">
                <a:solidFill>
                  <a:schemeClr val="tx1">
                    <a:alpha val="80000"/>
                  </a:schemeClr>
                </a:solidFill>
              </a:rPr>
              <a:t>gününe</a:t>
            </a:r>
            <a:r>
              <a:rPr lang="tr-TR" sz="2000" dirty="0">
                <a:solidFill>
                  <a:schemeClr val="tx1">
                    <a:alpha val="80000"/>
                  </a:schemeClr>
                </a:solidFill>
              </a:rPr>
              <a:t> kadar yapılır.</a:t>
            </a:r>
          </a:p>
          <a:p>
            <a:pPr algn="just"/>
            <a:r>
              <a:rPr lang="tr-TR" sz="2000" dirty="0">
                <a:solidFill>
                  <a:schemeClr val="tx1">
                    <a:alpha val="80000"/>
                  </a:schemeClr>
                </a:solidFill>
              </a:rPr>
              <a:t>İzinli öğrenciler, izin süresinin bitiminde kayıtlarını yaptırarak öğrenimlerine kaldıkları yerden devam ederler.</a:t>
            </a:r>
          </a:p>
        </p:txBody>
      </p:sp>
    </p:spTree>
    <p:extLst>
      <p:ext uri="{BB962C8B-B14F-4D97-AF65-F5344CB8AC3E}">
        <p14:creationId xmlns:p14="http://schemas.microsoft.com/office/powerpoint/2010/main" val="1218337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Devamsızlık</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rPr>
              <a:t>Derslere, laboratuvarlara, uygulamalara ve öğretim elemanlarınca uygun </a:t>
            </a:r>
            <a:r>
              <a:rPr lang="tr-TR" sz="2000" dirty="0" err="1">
                <a:solidFill>
                  <a:schemeClr val="tx1">
                    <a:alpha val="80000"/>
                  </a:schemeClr>
                </a:solidFill>
              </a:rPr>
              <a:t>görülen</a:t>
            </a:r>
            <a:r>
              <a:rPr lang="tr-TR" sz="2000" dirty="0">
                <a:solidFill>
                  <a:schemeClr val="tx1">
                    <a:alpha val="80000"/>
                  </a:schemeClr>
                </a:solidFill>
              </a:rPr>
              <a:t> diğer çalışmalara devam zorunludur.</a:t>
            </a:r>
          </a:p>
          <a:p>
            <a:pPr algn="just"/>
            <a:r>
              <a:rPr lang="tr-TR" sz="2000" dirty="0">
                <a:solidFill>
                  <a:schemeClr val="tx1">
                    <a:alpha val="80000"/>
                  </a:schemeClr>
                </a:solidFill>
              </a:rPr>
              <a:t>Devamsızlığı teorik dersler için %30’u, uygulama dersleri için ise %20’yi aşan öğrenciler o derste başarısız olmuş sayılır ve kendilerine F2 notu verilir. </a:t>
            </a:r>
          </a:p>
          <a:p>
            <a:pPr algn="just"/>
            <a:r>
              <a:rPr lang="tr-TR" sz="2000" dirty="0">
                <a:solidFill>
                  <a:schemeClr val="tx1">
                    <a:alpha val="80000"/>
                  </a:schemeClr>
                </a:solidFill>
              </a:rPr>
              <a:t>F2 notu alan öğrenci o dersten </a:t>
            </a:r>
            <a:r>
              <a:rPr lang="tr-TR" sz="2000" b="1" dirty="0">
                <a:solidFill>
                  <a:schemeClr val="tx1">
                    <a:alpha val="80000"/>
                  </a:schemeClr>
                </a:solidFill>
              </a:rPr>
              <a:t>devamsızlık nedeniyle </a:t>
            </a:r>
            <a:r>
              <a:rPr lang="tr-TR" sz="2000" dirty="0">
                <a:solidFill>
                  <a:schemeClr val="tx1">
                    <a:alpha val="80000"/>
                  </a:schemeClr>
                </a:solidFill>
              </a:rPr>
              <a:t>başarısız olur.</a:t>
            </a:r>
          </a:p>
        </p:txBody>
      </p:sp>
    </p:spTree>
    <p:extLst>
      <p:ext uri="{BB962C8B-B14F-4D97-AF65-F5344CB8AC3E}">
        <p14:creationId xmlns:p14="http://schemas.microsoft.com/office/powerpoint/2010/main" val="3501191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Sağlık Raporları</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85000" lnSpcReduction="20000"/>
          </a:bodyPr>
          <a:lstStyle/>
          <a:p>
            <a:pPr algn="just"/>
            <a:r>
              <a:rPr lang="tr-TR" sz="2000" dirty="0">
                <a:solidFill>
                  <a:schemeClr val="tx1">
                    <a:alpha val="80000"/>
                  </a:schemeClr>
                </a:solidFill>
              </a:rPr>
              <a:t>Başkent Üniversitesi </a:t>
            </a:r>
            <a:r>
              <a:rPr lang="tr-TR" sz="2000" dirty="0" err="1">
                <a:solidFill>
                  <a:schemeClr val="tx1">
                    <a:alpha val="80000"/>
                  </a:schemeClr>
                </a:solidFill>
              </a:rPr>
              <a:t>Medikososyal</a:t>
            </a:r>
            <a:r>
              <a:rPr lang="tr-TR" sz="2000" dirty="0">
                <a:solidFill>
                  <a:schemeClr val="tx1">
                    <a:alpha val="80000"/>
                  </a:schemeClr>
                </a:solidFill>
              </a:rPr>
              <a:t> Merkezi Sağlık Hizmetleri ve Yardımı Uygulama İlke ve Kurallarında gösterilen esas ve usullere uygun olarak sağlık raporu alan öğrenci, </a:t>
            </a:r>
            <a:r>
              <a:rPr lang="tr-TR" sz="2000" b="1" dirty="0">
                <a:solidFill>
                  <a:schemeClr val="tx1">
                    <a:alpha val="80000"/>
                  </a:schemeClr>
                </a:solidFill>
              </a:rPr>
              <a:t>rapor süresinin bitiminden itibaren </a:t>
            </a:r>
            <a:r>
              <a:rPr lang="tr-TR" sz="2000" b="1" dirty="0" err="1">
                <a:solidFill>
                  <a:schemeClr val="tx1">
                    <a:alpha val="80000"/>
                  </a:schemeClr>
                </a:solidFill>
              </a:rPr>
              <a:t>üç</a:t>
            </a:r>
            <a:r>
              <a:rPr lang="tr-TR" sz="2000" b="1" dirty="0">
                <a:solidFill>
                  <a:schemeClr val="tx1">
                    <a:alpha val="80000"/>
                  </a:schemeClr>
                </a:solidFill>
              </a:rPr>
              <a:t> iş </a:t>
            </a:r>
            <a:r>
              <a:rPr lang="tr-TR" sz="2000" b="1" dirty="0" err="1">
                <a:solidFill>
                  <a:schemeClr val="tx1">
                    <a:alpha val="80000"/>
                  </a:schemeClr>
                </a:solidFill>
              </a:rPr>
              <a:t>günu</a:t>
            </a:r>
            <a:r>
              <a:rPr lang="tr-TR" sz="2000" b="1" dirty="0">
                <a:solidFill>
                  <a:schemeClr val="tx1">
                    <a:alpha val="80000"/>
                  </a:schemeClr>
                </a:solidFill>
              </a:rPr>
              <a:t>̈ içinde </a:t>
            </a:r>
            <a:r>
              <a:rPr lang="tr-TR" sz="2000" dirty="0">
                <a:solidFill>
                  <a:schemeClr val="tx1">
                    <a:alpha val="80000"/>
                  </a:schemeClr>
                </a:solidFill>
              </a:rPr>
              <a:t>Başkent Üniversitesi Sağlık, </a:t>
            </a:r>
            <a:r>
              <a:rPr lang="tr-TR" sz="2000" dirty="0" err="1">
                <a:solidFill>
                  <a:schemeClr val="tx1">
                    <a:alpha val="80000"/>
                  </a:schemeClr>
                </a:solidFill>
              </a:rPr>
              <a:t>Kültür</a:t>
            </a:r>
            <a:r>
              <a:rPr lang="tr-TR" sz="2000" dirty="0">
                <a:solidFill>
                  <a:schemeClr val="tx1">
                    <a:alpha val="80000"/>
                  </a:schemeClr>
                </a:solidFill>
              </a:rPr>
              <a:t> ve Spor Dairesi Sağlık Merkezine (MEDİKO) teslim eder. </a:t>
            </a:r>
          </a:p>
          <a:p>
            <a:pPr algn="just"/>
            <a:r>
              <a:rPr lang="tr-TR" sz="2000" dirty="0">
                <a:solidFill>
                  <a:schemeClr val="tx1">
                    <a:alpha val="80000"/>
                  </a:schemeClr>
                </a:solidFill>
              </a:rPr>
              <a:t>Öğrenci bu süreler içinde mazeretli kabul edilir ve </a:t>
            </a:r>
            <a:r>
              <a:rPr lang="tr-TR" sz="2000" b="1" dirty="0">
                <a:solidFill>
                  <a:schemeClr val="tx1">
                    <a:alpha val="80000"/>
                  </a:schemeClr>
                </a:solidFill>
              </a:rPr>
              <a:t>sınavlara giremez</a:t>
            </a:r>
            <a:r>
              <a:rPr lang="tr-TR" sz="2000" dirty="0">
                <a:solidFill>
                  <a:schemeClr val="tx1">
                    <a:alpha val="80000"/>
                  </a:schemeClr>
                </a:solidFill>
              </a:rPr>
              <a:t>, ancak rapor bitiminden sonra mazeret sınavlarına girebilir.</a:t>
            </a:r>
          </a:p>
          <a:p>
            <a:pPr algn="just"/>
            <a:r>
              <a:rPr lang="tr-TR" sz="2000" dirty="0">
                <a:solidFill>
                  <a:schemeClr val="tx1">
                    <a:alpha val="80000"/>
                  </a:schemeClr>
                </a:solidFill>
              </a:rPr>
              <a:t>Mazeretleri nedeniyle sınavlara giremeyen öğrenciler Yüksekokulumuza, ekinde mazeretine ilişkin belgenin bulunduğu, geçerli süreye uygun bir </a:t>
            </a:r>
            <a:r>
              <a:rPr lang="tr-TR" sz="2000" b="1" dirty="0">
                <a:solidFill>
                  <a:schemeClr val="tx1">
                    <a:alpha val="80000"/>
                  </a:schemeClr>
                </a:solidFill>
              </a:rPr>
              <a:t>dilekçe vererek </a:t>
            </a:r>
            <a:r>
              <a:rPr lang="tr-TR" sz="2000" dirty="0">
                <a:solidFill>
                  <a:schemeClr val="tx1">
                    <a:alpha val="80000"/>
                  </a:schemeClr>
                </a:solidFill>
              </a:rPr>
              <a:t>başvurusunu yapar.   </a:t>
            </a:r>
          </a:p>
          <a:p>
            <a:pPr algn="just"/>
            <a:r>
              <a:rPr lang="tr-TR" sz="2000" dirty="0">
                <a:solidFill>
                  <a:schemeClr val="tx1">
                    <a:alpha val="80000"/>
                  </a:schemeClr>
                </a:solidFill>
              </a:rPr>
              <a:t>Raporlu süreler öğrencinin devamsız bulunduğu süreler içinde sayılır. Raporlu bulunulan süreler devamsızlığı etkilemez; </a:t>
            </a:r>
            <a:r>
              <a:rPr lang="tr-TR" sz="2000" b="1" dirty="0">
                <a:solidFill>
                  <a:schemeClr val="tx1">
                    <a:alpha val="80000"/>
                  </a:schemeClr>
                </a:solidFill>
              </a:rPr>
              <a:t>bu sürelerde devam edilmeyen derslerde devamsızlık işlemeye devam eder.</a:t>
            </a:r>
          </a:p>
          <a:p>
            <a:pPr algn="just"/>
            <a:r>
              <a:rPr lang="tr-TR" sz="2000" dirty="0">
                <a:solidFill>
                  <a:schemeClr val="tx1">
                    <a:alpha val="80000"/>
                  </a:schemeClr>
                </a:solidFill>
              </a:rPr>
              <a:t>Bir yarıyılda toplam beş hafta veya daha fazla </a:t>
            </a:r>
            <a:r>
              <a:rPr lang="tr-TR" sz="2000" dirty="0" err="1">
                <a:solidFill>
                  <a:schemeClr val="tx1">
                    <a:alpha val="80000"/>
                  </a:schemeClr>
                </a:solidFill>
              </a:rPr>
              <a:t>süreli</a:t>
            </a:r>
            <a:r>
              <a:rPr lang="tr-TR" sz="2000" dirty="0">
                <a:solidFill>
                  <a:schemeClr val="tx1">
                    <a:alpha val="80000"/>
                  </a:schemeClr>
                </a:solidFill>
              </a:rPr>
              <a:t> raporu olan öğrenciler ilgili birim yönetim kurulu kararı ile o yarıyıl izinli sayılırlar.</a:t>
            </a:r>
          </a:p>
        </p:txBody>
      </p:sp>
    </p:spTree>
    <p:extLst>
      <p:ext uri="{BB962C8B-B14F-4D97-AF65-F5344CB8AC3E}">
        <p14:creationId xmlns:p14="http://schemas.microsoft.com/office/powerpoint/2010/main" val="768471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Ders Tekrarı</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92500" lnSpcReduction="20000"/>
          </a:bodyPr>
          <a:lstStyle/>
          <a:p>
            <a:pPr algn="just"/>
            <a:r>
              <a:rPr lang="tr-TR" sz="2000" dirty="0">
                <a:solidFill>
                  <a:schemeClr val="tx1">
                    <a:alpha val="80000"/>
                  </a:schemeClr>
                </a:solidFill>
              </a:rPr>
              <a:t>“F1” ve “F2” notları, öğrencinin o dersten başarısız olduğunu gösterir. </a:t>
            </a:r>
          </a:p>
          <a:p>
            <a:pPr algn="just"/>
            <a:r>
              <a:rPr lang="tr-TR" sz="2000" dirty="0">
                <a:solidFill>
                  <a:schemeClr val="tx1">
                    <a:alpha val="80000"/>
                  </a:schemeClr>
                </a:solidFill>
              </a:rPr>
              <a:t>“F1” derse devam ettiği halde başarısız olan, “F2” ise devamsızlık nedeniyle o dersten başarısız sayılan öğrencilere verilir. </a:t>
            </a:r>
          </a:p>
          <a:p>
            <a:pPr algn="just"/>
            <a:r>
              <a:rPr lang="tr-TR" sz="2000" dirty="0">
                <a:solidFill>
                  <a:schemeClr val="tx1">
                    <a:alpha val="80000"/>
                  </a:schemeClr>
                </a:solidFill>
              </a:rPr>
              <a:t>Devamsızlık nedeniyle (F2) başarısız sayılan öğrenciler yarıyıl sonu sınavına giremezler. </a:t>
            </a:r>
          </a:p>
          <a:p>
            <a:pPr algn="just"/>
            <a:r>
              <a:rPr lang="tr-TR" sz="2000" dirty="0">
                <a:solidFill>
                  <a:schemeClr val="tx1">
                    <a:alpha val="80000"/>
                  </a:schemeClr>
                </a:solidFill>
              </a:rPr>
              <a:t>“F1” veya “F2” notu alan öğrenciler, o dersi, izleyen yarıyıllarda </a:t>
            </a:r>
            <a:r>
              <a:rPr lang="tr-TR" sz="2000" b="1" dirty="0">
                <a:solidFill>
                  <a:schemeClr val="tx1">
                    <a:alpha val="80000"/>
                  </a:schemeClr>
                </a:solidFill>
              </a:rPr>
              <a:t>öncelikle tekrarlarlar. </a:t>
            </a:r>
          </a:p>
          <a:p>
            <a:pPr algn="just"/>
            <a:r>
              <a:rPr lang="tr-TR" sz="2000" dirty="0">
                <a:solidFill>
                  <a:schemeClr val="tx1">
                    <a:alpha val="80000"/>
                  </a:schemeClr>
                </a:solidFill>
              </a:rPr>
              <a:t>Tekrarlanması gereken dersler seçmeli ders veya programdan çıkarılan ders ise, bu dersler yerine öğrencilere ilgili </a:t>
            </a:r>
            <a:r>
              <a:rPr lang="tr-TR" sz="2000" b="1" dirty="0">
                <a:solidFill>
                  <a:schemeClr val="tx1">
                    <a:alpha val="80000"/>
                  </a:schemeClr>
                </a:solidFill>
              </a:rPr>
              <a:t>birim yönetim kurullarının uygun </a:t>
            </a:r>
            <a:r>
              <a:rPr lang="tr-TR" sz="2000" b="1" dirty="0" err="1">
                <a:solidFill>
                  <a:schemeClr val="tx1">
                    <a:alpha val="80000"/>
                  </a:schemeClr>
                </a:solidFill>
              </a:rPr>
              <a:t>gördüğu</a:t>
            </a:r>
            <a:r>
              <a:rPr lang="tr-TR" sz="2000" b="1" dirty="0">
                <a:solidFill>
                  <a:schemeClr val="tx1">
                    <a:alpha val="80000"/>
                  </a:schemeClr>
                </a:solidFill>
              </a:rPr>
              <a:t>̈ </a:t>
            </a:r>
            <a:r>
              <a:rPr lang="tr-TR" sz="2000" dirty="0">
                <a:solidFill>
                  <a:schemeClr val="tx1">
                    <a:alpha val="80000"/>
                  </a:schemeClr>
                </a:solidFill>
              </a:rPr>
              <a:t>bir eşdeğer ders verilir. </a:t>
            </a:r>
          </a:p>
          <a:p>
            <a:pPr algn="just"/>
            <a:r>
              <a:rPr lang="tr-TR" sz="2000" dirty="0" err="1">
                <a:solidFill>
                  <a:schemeClr val="tx1">
                    <a:alpha val="80000"/>
                  </a:schemeClr>
                </a:solidFill>
              </a:rPr>
              <a:t>GNO’sunu</a:t>
            </a:r>
            <a:r>
              <a:rPr lang="tr-TR" sz="2000" dirty="0">
                <a:solidFill>
                  <a:schemeClr val="tx1">
                    <a:alpha val="80000"/>
                  </a:schemeClr>
                </a:solidFill>
              </a:rPr>
              <a:t> </a:t>
            </a:r>
            <a:r>
              <a:rPr lang="tr-TR" sz="2000" dirty="0" err="1">
                <a:solidFill>
                  <a:schemeClr val="tx1">
                    <a:alpha val="80000"/>
                  </a:schemeClr>
                </a:solidFill>
              </a:rPr>
              <a:t>yükseltmek</a:t>
            </a:r>
            <a:r>
              <a:rPr lang="tr-TR" sz="2000" dirty="0">
                <a:solidFill>
                  <a:schemeClr val="tx1">
                    <a:alpha val="80000"/>
                  </a:schemeClr>
                </a:solidFill>
              </a:rPr>
              <a:t> isteyen öğrenciler, bulundukları yarıyılda almaları gereken derslere ek olarak, daha önce aldıkları dersleri, </a:t>
            </a:r>
            <a:r>
              <a:rPr lang="tr-TR" sz="2000" b="1" dirty="0">
                <a:solidFill>
                  <a:schemeClr val="tx1">
                    <a:alpha val="80000"/>
                  </a:schemeClr>
                </a:solidFill>
              </a:rPr>
              <a:t>AKTS yükünü aşmayacak şekilde</a:t>
            </a:r>
            <a:r>
              <a:rPr lang="tr-TR" sz="2000" dirty="0">
                <a:solidFill>
                  <a:schemeClr val="tx1">
                    <a:alpha val="80000"/>
                  </a:schemeClr>
                </a:solidFill>
              </a:rPr>
              <a:t> tekrarlayabilirler.</a:t>
            </a:r>
          </a:p>
        </p:txBody>
      </p:sp>
    </p:spTree>
    <p:extLst>
      <p:ext uri="{BB962C8B-B14F-4D97-AF65-F5344CB8AC3E}">
        <p14:creationId xmlns:p14="http://schemas.microsoft.com/office/powerpoint/2010/main" val="210992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Muafiyet</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92500" lnSpcReduction="10000"/>
          </a:bodyPr>
          <a:lstStyle/>
          <a:p>
            <a:pPr algn="just"/>
            <a:r>
              <a:rPr lang="tr-TR" sz="2000" dirty="0">
                <a:solidFill>
                  <a:schemeClr val="tx1">
                    <a:alpha val="80000"/>
                  </a:schemeClr>
                </a:solidFill>
              </a:rPr>
              <a:t>Bir yükseköğretim kurumunda evvelce almış ve başarmış olduğu derslerin eşdeğeri olduğunu düşündüğü yeni derslerden muafiyet talep edecek öğrenci, kesin kaydını yaptırdığı ilk yarıyıldan itibaren, akademik takvimde belirtilen derslerin ilk başladığı güne kadar, program başkanlığına başvurusunu yapmak zorundadır.</a:t>
            </a:r>
          </a:p>
          <a:p>
            <a:pPr algn="just"/>
            <a:r>
              <a:rPr lang="tr-TR" sz="2000" dirty="0">
                <a:solidFill>
                  <a:schemeClr val="tx1">
                    <a:alpha val="80000"/>
                  </a:schemeClr>
                </a:solidFill>
              </a:rPr>
              <a:t>Başvuru şahsen veya noterden vekalet verilen kişiler tarafından bir dilekçe ile yapılmalıdır. </a:t>
            </a:r>
          </a:p>
          <a:p>
            <a:pPr algn="just"/>
            <a:r>
              <a:rPr lang="tr-TR" sz="2000" dirty="0">
                <a:solidFill>
                  <a:schemeClr val="tx1">
                    <a:alpha val="80000"/>
                  </a:schemeClr>
                </a:solidFill>
              </a:rPr>
              <a:t>Başvuru ekine öğrenim görülen yükseköğretim kurumu tarafından onaylanmış (mühürlü, kaşeli ve imzalı veya e-imzalı) ders içerikleri ve not döküm belgesi (transkript) eklenmesi gerekir. </a:t>
            </a:r>
          </a:p>
          <a:p>
            <a:pPr algn="just"/>
            <a:r>
              <a:rPr lang="tr-TR" sz="2000" dirty="0">
                <a:solidFill>
                  <a:schemeClr val="tx1">
                    <a:alpha val="80000"/>
                  </a:schemeClr>
                </a:solidFill>
              </a:rPr>
              <a:t>Fotokopi, faks, onaysız belge ve eksik belge ile yapılan başvuru işleme alınmaz.</a:t>
            </a:r>
          </a:p>
          <a:p>
            <a:pPr marL="0" indent="0" algn="just">
              <a:buNone/>
            </a:pPr>
            <a:r>
              <a:rPr lang="tr-TR" sz="1100" dirty="0">
                <a:solidFill>
                  <a:schemeClr val="tx1">
                    <a:alpha val="80000"/>
                  </a:schemeClr>
                </a:solidFill>
              </a:rPr>
              <a:t>BAŞKENTÜNİVERSİTESİ MUAFİYET VE İNTİBAK İŞLEMLERİ YÖNERGESİ: </a:t>
            </a:r>
            <a:r>
              <a:rPr lang="tr-TR" sz="1100" dirty="0">
                <a:solidFill>
                  <a:schemeClr val="tx1">
                    <a:alpha val="80000"/>
                  </a:schemeClr>
                </a:solidFill>
                <a:hlinkClick r:id="rId2"/>
              </a:rPr>
              <a:t>https://www.baskent.edu.tr/belgeler/mevzuat/yonerge/Muafiyet_ve_intibak_yong2023.pdf</a:t>
            </a:r>
            <a:r>
              <a:rPr lang="tr-TR" sz="1100" dirty="0">
                <a:solidFill>
                  <a:schemeClr val="tx1">
                    <a:alpha val="80000"/>
                  </a:schemeClr>
                </a:solidFill>
              </a:rPr>
              <a:t>  </a:t>
            </a:r>
          </a:p>
          <a:p>
            <a:pPr algn="just"/>
            <a:endParaRPr lang="tr-TR" sz="2000" dirty="0">
              <a:solidFill>
                <a:schemeClr val="tx1">
                  <a:alpha val="80000"/>
                </a:schemeClr>
              </a:solidFill>
            </a:endParaRPr>
          </a:p>
        </p:txBody>
      </p:sp>
    </p:spTree>
    <p:extLst>
      <p:ext uri="{BB962C8B-B14F-4D97-AF65-F5344CB8AC3E}">
        <p14:creationId xmlns:p14="http://schemas.microsoft.com/office/powerpoint/2010/main" val="1782918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Eşdeğerlik</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rPr>
              <a:t>Öğrencilerin tekrar etmesi gereken derslerin çakışması durumunda</a:t>
            </a:r>
          </a:p>
          <a:p>
            <a:pPr algn="just"/>
            <a:r>
              <a:rPr lang="tr-TR" sz="2000" dirty="0">
                <a:solidFill>
                  <a:schemeClr val="tx1">
                    <a:alpha val="80000"/>
                  </a:schemeClr>
                </a:solidFill>
              </a:rPr>
              <a:t>Öğrencilerin başarısız oldukları ve öncelikle tekrar etmeleri gereken derslerinin açılmaması durumunda</a:t>
            </a:r>
          </a:p>
          <a:p>
            <a:pPr algn="just"/>
            <a:r>
              <a:rPr lang="tr-TR" sz="2000" dirty="0">
                <a:solidFill>
                  <a:schemeClr val="tx1">
                    <a:alpha val="80000"/>
                  </a:schemeClr>
                </a:solidFill>
              </a:rPr>
              <a:t>Programdan çıkarılan dersler olması durumunda</a:t>
            </a:r>
          </a:p>
          <a:p>
            <a:pPr algn="just"/>
            <a:r>
              <a:rPr lang="tr-TR" sz="2000" dirty="0">
                <a:solidFill>
                  <a:schemeClr val="tx1">
                    <a:alpha val="80000"/>
                  </a:schemeClr>
                </a:solidFill>
              </a:rPr>
              <a:t>Başarısız olduğu seçmeli derslerde</a:t>
            </a:r>
          </a:p>
          <a:p>
            <a:pPr marL="0" indent="0" algn="just">
              <a:buNone/>
            </a:pPr>
            <a:r>
              <a:rPr lang="tr-TR" sz="2000" dirty="0">
                <a:solidFill>
                  <a:schemeClr val="tx1">
                    <a:alpha val="80000"/>
                  </a:schemeClr>
                </a:solidFill>
              </a:rPr>
              <a:t>Öğrenciye söz konusu derslerin yerine ilgili </a:t>
            </a:r>
            <a:r>
              <a:rPr lang="tr-TR" sz="2000" b="1" dirty="0">
                <a:solidFill>
                  <a:schemeClr val="tx1">
                    <a:alpha val="80000"/>
                  </a:schemeClr>
                </a:solidFill>
              </a:rPr>
              <a:t>birim yönetim kurullarının uygun gördüğü </a:t>
            </a:r>
            <a:r>
              <a:rPr lang="tr-TR" sz="2000" dirty="0">
                <a:solidFill>
                  <a:schemeClr val="tx1">
                    <a:alpha val="80000"/>
                  </a:schemeClr>
                </a:solidFill>
              </a:rPr>
              <a:t>bir eşdeğer ders verilir. Bu durumdaki öğrencilerin eşdeğerlik işlemlerini başlatabilmeleri için akademik danışmanlarına başvurmaları ve Yüksekokul Müdürlüğüne dilekçe yazmaları gerekmektedir.</a:t>
            </a:r>
          </a:p>
          <a:p>
            <a:pPr marL="0" indent="0" algn="just">
              <a:buNone/>
            </a:pPr>
            <a:endParaRPr lang="tr-TR" sz="2000" dirty="0">
              <a:solidFill>
                <a:schemeClr val="tx1">
                  <a:alpha val="80000"/>
                </a:schemeClr>
              </a:solidFill>
            </a:endParaRPr>
          </a:p>
        </p:txBody>
      </p:sp>
    </p:spTree>
    <p:extLst>
      <p:ext uri="{BB962C8B-B14F-4D97-AF65-F5344CB8AC3E}">
        <p14:creationId xmlns:p14="http://schemas.microsoft.com/office/powerpoint/2010/main" val="3292229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Dönem Tekrarı</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lnSpcReduction="10000"/>
          </a:bodyPr>
          <a:lstStyle/>
          <a:p>
            <a:pPr algn="just"/>
            <a:r>
              <a:rPr lang="tr-TR" sz="2000" dirty="0">
                <a:solidFill>
                  <a:schemeClr val="tx1">
                    <a:alpha val="80000"/>
                  </a:schemeClr>
                </a:solidFill>
              </a:rPr>
              <a:t>Birinci yarıyıl hariç kayıtlı bulunduğu her yarıyıl sonunda </a:t>
            </a:r>
            <a:r>
              <a:rPr lang="tr-TR" sz="2000" dirty="0" err="1">
                <a:solidFill>
                  <a:schemeClr val="tx1">
                    <a:alpha val="80000"/>
                  </a:schemeClr>
                </a:solidFill>
              </a:rPr>
              <a:t>GNO’su</a:t>
            </a:r>
            <a:r>
              <a:rPr lang="tr-TR" sz="2000" dirty="0">
                <a:solidFill>
                  <a:schemeClr val="tx1">
                    <a:alpha val="80000"/>
                  </a:schemeClr>
                </a:solidFill>
              </a:rPr>
              <a:t> 1,80’den daha düşük olan öğrencinin; derslerin ön koşullarının sağlanması şartıyla (Atatürk İlkeleri ve İnkılap Tarihi, Türk Dili, Seçmeli Güzel Sanatlar, Bilgisayar Okuryazarlığı, Üniversite Hayatına Giriş, Staj dersleri ve ertelenmiş dersleri hariç) daha önce almadığı bir dersi alabilmesi için </a:t>
            </a:r>
            <a:r>
              <a:rPr lang="tr-TR" sz="2000" dirty="0" err="1">
                <a:solidFill>
                  <a:schemeClr val="tx1">
                    <a:alpha val="80000"/>
                  </a:schemeClr>
                </a:solidFill>
              </a:rPr>
              <a:t>GNO’sunu</a:t>
            </a:r>
            <a:r>
              <a:rPr lang="tr-TR" sz="2000" dirty="0">
                <a:solidFill>
                  <a:schemeClr val="tx1">
                    <a:alpha val="80000"/>
                  </a:schemeClr>
                </a:solidFill>
              </a:rPr>
              <a:t> en az 1,80’e çıkarması gerekir. </a:t>
            </a:r>
          </a:p>
          <a:p>
            <a:pPr algn="just"/>
            <a:r>
              <a:rPr lang="tr-TR" sz="2000" dirty="0">
                <a:solidFill>
                  <a:schemeClr val="tx1">
                    <a:alpha val="80000"/>
                  </a:schemeClr>
                </a:solidFill>
              </a:rPr>
              <a:t>Bu durumdaki öğrenciler, </a:t>
            </a:r>
            <a:r>
              <a:rPr lang="tr-TR" sz="2000" dirty="0" err="1">
                <a:solidFill>
                  <a:schemeClr val="tx1">
                    <a:alpha val="80000"/>
                  </a:schemeClr>
                </a:solidFill>
              </a:rPr>
              <a:t>GNO’larını</a:t>
            </a:r>
            <a:r>
              <a:rPr lang="tr-TR" sz="2000" dirty="0">
                <a:solidFill>
                  <a:schemeClr val="tx1">
                    <a:alpha val="80000"/>
                  </a:schemeClr>
                </a:solidFill>
              </a:rPr>
              <a:t> belirtilen düzeye çıkartıncaya kadar daha önce aldıkları dersleri tekrarlarlar. </a:t>
            </a:r>
          </a:p>
          <a:p>
            <a:pPr algn="just"/>
            <a:r>
              <a:rPr lang="tr-TR" sz="2000" dirty="0">
                <a:solidFill>
                  <a:schemeClr val="tx1">
                    <a:alpha val="80000"/>
                  </a:schemeClr>
                </a:solidFill>
              </a:rPr>
              <a:t>Öğrencilerin ders tekrarladıkları yarıyıllar öğretim süresinden sayılır.</a:t>
            </a:r>
          </a:p>
          <a:p>
            <a:pPr algn="just"/>
            <a:r>
              <a:rPr lang="tr-TR" sz="2000" dirty="0">
                <a:solidFill>
                  <a:schemeClr val="tx1">
                    <a:alpha val="80000"/>
                  </a:schemeClr>
                </a:solidFill>
              </a:rPr>
              <a:t>Öğrenci, öğrenim süresini olan 4 yarıyılı tamamladıktan sonra üstten ders alabilmesi için 1,80 şartı aranmaz.</a:t>
            </a:r>
          </a:p>
        </p:txBody>
      </p:sp>
    </p:spTree>
    <p:extLst>
      <p:ext uri="{BB962C8B-B14F-4D97-AF65-F5344CB8AC3E}">
        <p14:creationId xmlns:p14="http://schemas.microsoft.com/office/powerpoint/2010/main" val="2174089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586478" y="1683756"/>
            <a:ext cx="3115265" cy="2396359"/>
          </a:xfrm>
        </p:spPr>
        <p:txBody>
          <a:bodyPr anchor="b">
            <a:normAutofit/>
          </a:bodyPr>
          <a:lstStyle/>
          <a:p>
            <a:pPr algn="r"/>
            <a:r>
              <a:rPr lang="tr-TR" sz="2800">
                <a:solidFill>
                  <a:srgbClr val="FFFFFF"/>
                </a:solidFill>
              </a:rPr>
              <a:t>DERSLER İLE İLGİLİ ÖNEMLİ KONULAR</a:t>
            </a:r>
            <a:br>
              <a:rPr lang="tr-TR" sz="2800">
                <a:solidFill>
                  <a:srgbClr val="FFFFFF"/>
                </a:solidFill>
              </a:rPr>
            </a:br>
            <a:br>
              <a:rPr lang="tr-TR" sz="2800">
                <a:solidFill>
                  <a:srgbClr val="FFFFFF"/>
                </a:solidFill>
              </a:rPr>
            </a:br>
            <a:br>
              <a:rPr lang="tr-TR" sz="2800">
                <a:solidFill>
                  <a:srgbClr val="FFFFFF"/>
                </a:solidFill>
              </a:rPr>
            </a:br>
            <a:r>
              <a:rPr lang="tr-TR" sz="2800">
                <a:solidFill>
                  <a:srgbClr val="FFFFFF"/>
                </a:solidFill>
              </a:rPr>
              <a:t>Notlar</a:t>
            </a:r>
          </a:p>
        </p:txBody>
      </p:sp>
      <p:graphicFrame>
        <p:nvGraphicFramePr>
          <p:cNvPr id="4" name="İçerik Yer Tutucusu 3">
            <a:extLst>
              <a:ext uri="{FF2B5EF4-FFF2-40B4-BE49-F238E27FC236}">
                <a16:creationId xmlns:a16="http://schemas.microsoft.com/office/drawing/2014/main" id="{8EEE4AE4-EA17-5482-520C-3B7BF23DB90B}"/>
              </a:ext>
            </a:extLst>
          </p:cNvPr>
          <p:cNvGraphicFramePr>
            <a:graphicFrameLocks noGrp="1"/>
          </p:cNvGraphicFramePr>
          <p:nvPr>
            <p:ph idx="1"/>
            <p:extLst>
              <p:ext uri="{D42A27DB-BD31-4B8C-83A1-F6EECF244321}">
                <p14:modId xmlns:p14="http://schemas.microsoft.com/office/powerpoint/2010/main" val="602842042"/>
              </p:ext>
            </p:extLst>
          </p:nvPr>
        </p:nvGraphicFramePr>
        <p:xfrm>
          <a:off x="4624302" y="976745"/>
          <a:ext cx="6743353" cy="5313041"/>
        </p:xfrm>
        <a:graphic>
          <a:graphicData uri="http://schemas.openxmlformats.org/drawingml/2006/table">
            <a:tbl>
              <a:tblPr firstRow="1" firstCol="1" lastRow="1" lastCol="1" bandRow="1" bandCol="1">
                <a:tableStyleId>{5C22544A-7EE6-4342-B048-85BDC9FD1C3A}</a:tableStyleId>
              </a:tblPr>
              <a:tblGrid>
                <a:gridCol w="1173825">
                  <a:extLst>
                    <a:ext uri="{9D8B030D-6E8A-4147-A177-3AD203B41FA5}">
                      <a16:colId xmlns:a16="http://schemas.microsoft.com/office/drawing/2014/main" val="886631700"/>
                    </a:ext>
                  </a:extLst>
                </a:gridCol>
                <a:gridCol w="1413164">
                  <a:extLst>
                    <a:ext uri="{9D8B030D-6E8A-4147-A177-3AD203B41FA5}">
                      <a16:colId xmlns:a16="http://schemas.microsoft.com/office/drawing/2014/main" val="1783621564"/>
                    </a:ext>
                  </a:extLst>
                </a:gridCol>
                <a:gridCol w="1423554">
                  <a:extLst>
                    <a:ext uri="{9D8B030D-6E8A-4147-A177-3AD203B41FA5}">
                      <a16:colId xmlns:a16="http://schemas.microsoft.com/office/drawing/2014/main" val="4013762139"/>
                    </a:ext>
                  </a:extLst>
                </a:gridCol>
                <a:gridCol w="2732810">
                  <a:extLst>
                    <a:ext uri="{9D8B030D-6E8A-4147-A177-3AD203B41FA5}">
                      <a16:colId xmlns:a16="http://schemas.microsoft.com/office/drawing/2014/main" val="1496394191"/>
                    </a:ext>
                  </a:extLst>
                </a:gridCol>
              </a:tblGrid>
              <a:tr h="342901">
                <a:tc>
                  <a:txBody>
                    <a:bodyPr/>
                    <a:lstStyle/>
                    <a:p>
                      <a:pPr marL="31750" algn="ctr">
                        <a:lnSpc>
                          <a:spcPts val="995"/>
                        </a:lnSpc>
                        <a:spcBef>
                          <a:spcPts val="60"/>
                        </a:spcBef>
                      </a:pPr>
                      <a:r>
                        <a:rPr lang="tr-TR" sz="1600" u="sng" dirty="0">
                          <a:solidFill>
                            <a:schemeClr val="tx1"/>
                          </a:solidFill>
                          <a:effectLst/>
                        </a:rPr>
                        <a:t>Harf</a:t>
                      </a:r>
                      <a:r>
                        <a:rPr lang="tr-TR" sz="1600" u="sng" spc="-10" dirty="0">
                          <a:solidFill>
                            <a:schemeClr val="tx1"/>
                          </a:solidFill>
                          <a:effectLst/>
                        </a:rPr>
                        <a:t> </a:t>
                      </a:r>
                      <a:r>
                        <a:rPr lang="tr-TR" sz="1600" u="sng" spc="-20" dirty="0">
                          <a:solidFill>
                            <a:schemeClr val="tx1"/>
                          </a:solidFill>
                          <a:effectLst/>
                        </a:rPr>
                        <a:t>Notu</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28295" algn="ctr">
                        <a:lnSpc>
                          <a:spcPts val="995"/>
                        </a:lnSpc>
                        <a:spcBef>
                          <a:spcPts val="60"/>
                        </a:spcBef>
                        <a:spcAft>
                          <a:spcPts val="0"/>
                        </a:spcAft>
                      </a:pPr>
                      <a:r>
                        <a:rPr lang="tr-TR" sz="1600" u="sng" spc="-10" dirty="0">
                          <a:solidFill>
                            <a:schemeClr val="tx1"/>
                          </a:solidFill>
                          <a:effectLst/>
                        </a:rPr>
                        <a:t>Katsayısı</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3185" algn="ctr">
                        <a:lnSpc>
                          <a:spcPts val="995"/>
                        </a:lnSpc>
                        <a:spcBef>
                          <a:spcPts val="60"/>
                        </a:spcBef>
                        <a:spcAft>
                          <a:spcPts val="0"/>
                        </a:spcAft>
                      </a:pPr>
                      <a:r>
                        <a:rPr lang="tr-TR" sz="1600" u="sng" spc="-10" dirty="0">
                          <a:solidFill>
                            <a:schemeClr val="tx1"/>
                          </a:solidFill>
                          <a:effectLst/>
                        </a:rPr>
                        <a:t>Puanı</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3185" algn="ctr">
                        <a:lnSpc>
                          <a:spcPts val="995"/>
                        </a:lnSpc>
                        <a:spcBef>
                          <a:spcPts val="60"/>
                        </a:spcBef>
                        <a:spcAft>
                          <a:spcPts val="0"/>
                        </a:spcAft>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3146488004"/>
                  </a:ext>
                </a:extLst>
              </a:tr>
              <a:tr h="308530">
                <a:tc>
                  <a:txBody>
                    <a:bodyPr/>
                    <a:lstStyle/>
                    <a:p>
                      <a:pPr marL="31750" algn="ctr">
                        <a:spcBef>
                          <a:spcPts val="60"/>
                        </a:spcBef>
                      </a:pPr>
                      <a:r>
                        <a:rPr lang="tr-TR" sz="1600" spc="-50" dirty="0">
                          <a:solidFill>
                            <a:schemeClr val="tx1"/>
                          </a:solidFill>
                          <a:effectLst/>
                        </a:rPr>
                        <a:t>A</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1320" algn="ctr">
                        <a:spcBef>
                          <a:spcPts val="60"/>
                        </a:spcBef>
                      </a:pPr>
                      <a:r>
                        <a:rPr lang="tr-TR" sz="1600" spc="-25" dirty="0">
                          <a:solidFill>
                            <a:schemeClr val="tx1"/>
                          </a:solidFill>
                          <a:effectLst/>
                        </a:rPr>
                        <a:t>4,0</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29845" algn="ctr">
                        <a:spcBef>
                          <a:spcPts val="60"/>
                        </a:spcBef>
                        <a:spcAft>
                          <a:spcPts val="0"/>
                        </a:spcAft>
                      </a:pPr>
                      <a:r>
                        <a:rPr lang="tr-TR" sz="1600" spc="-10" dirty="0">
                          <a:solidFill>
                            <a:schemeClr val="tx1"/>
                          </a:solidFill>
                          <a:effectLst/>
                        </a:rPr>
                        <a:t>        95-</a:t>
                      </a:r>
                      <a:r>
                        <a:rPr lang="tr-TR" sz="1600" spc="-25" dirty="0">
                          <a:solidFill>
                            <a:schemeClr val="tx1"/>
                          </a:solidFill>
                          <a:effectLst/>
                        </a:rPr>
                        <a:t>100</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rowSpan="7">
                  <a:txBody>
                    <a:bodyPr/>
                    <a:lstStyle/>
                    <a:p>
                      <a:pPr marL="31750" marR="29845" algn="ctr">
                        <a:spcBef>
                          <a:spcPts val="60"/>
                        </a:spcBef>
                        <a:spcAft>
                          <a:spcPts val="0"/>
                        </a:spcAft>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BAŞARILI NOT</a:t>
                      </a:r>
                    </a:p>
                    <a:p>
                      <a:pPr marL="31750" marR="29845" algn="ctr">
                        <a:spcBef>
                          <a:spcPts val="60"/>
                        </a:spcBef>
                        <a:spcAft>
                          <a:spcPts val="0"/>
                        </a:spcAft>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1750" marR="29845" algn="ctr">
                        <a:spcBef>
                          <a:spcPts val="60"/>
                        </a:spcBef>
                        <a:spcAft>
                          <a:spcPts val="0"/>
                        </a:spcAft>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GENEL NOT ORTALAMANIZI YÜKSELTİR</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3829988665"/>
                  </a:ext>
                </a:extLst>
              </a:tr>
              <a:tr h="308530">
                <a:tc>
                  <a:txBody>
                    <a:bodyPr/>
                    <a:lstStyle/>
                    <a:p>
                      <a:pPr marL="31750" algn="ctr">
                        <a:spcBef>
                          <a:spcPts val="60"/>
                        </a:spcBef>
                      </a:pPr>
                      <a:r>
                        <a:rPr lang="tr-TR" sz="1600" spc="-25" dirty="0">
                          <a:solidFill>
                            <a:schemeClr val="tx1"/>
                          </a:solidFill>
                          <a:effectLst/>
                        </a:rPr>
                        <a:t>A-</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5130" algn="ctr">
                        <a:spcBef>
                          <a:spcPts val="60"/>
                        </a:spcBef>
                      </a:pPr>
                      <a:r>
                        <a:rPr lang="tr-TR" sz="1600" spc="-25">
                          <a:solidFill>
                            <a:schemeClr val="tx1"/>
                          </a:solidFill>
                          <a:effectLst/>
                        </a:rPr>
                        <a:t>3,7</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1280" algn="ctr">
                        <a:spcBef>
                          <a:spcPts val="60"/>
                        </a:spcBef>
                        <a:spcAft>
                          <a:spcPts val="0"/>
                        </a:spcAft>
                      </a:pPr>
                      <a:r>
                        <a:rPr lang="tr-TR" sz="1600" spc="-10" dirty="0">
                          <a:solidFill>
                            <a:schemeClr val="tx1"/>
                          </a:solidFill>
                          <a:effectLst/>
                        </a:rPr>
                        <a:t>         90-</a:t>
                      </a:r>
                      <a:r>
                        <a:rPr lang="tr-TR" sz="1600" spc="-35" dirty="0">
                          <a:solidFill>
                            <a:schemeClr val="tx1"/>
                          </a:solidFill>
                          <a:effectLst/>
                        </a:rPr>
                        <a:t>94</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750" marR="81280" algn="ctr">
                        <a:spcBef>
                          <a:spcPts val="60"/>
                        </a:spcBef>
                        <a:spcAft>
                          <a:spcPts val="0"/>
                        </a:spcAft>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771960773"/>
                  </a:ext>
                </a:extLst>
              </a:tr>
              <a:tr h="308530">
                <a:tc>
                  <a:txBody>
                    <a:bodyPr/>
                    <a:lstStyle/>
                    <a:p>
                      <a:pPr marL="31750" algn="ctr">
                        <a:spcBef>
                          <a:spcPts val="60"/>
                        </a:spcBef>
                      </a:pPr>
                      <a:r>
                        <a:rPr lang="tr-TR" sz="1600" spc="-25" dirty="0">
                          <a:solidFill>
                            <a:schemeClr val="tx1"/>
                          </a:solidFill>
                          <a:effectLst/>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2590" algn="ctr">
                        <a:spcBef>
                          <a:spcPts val="60"/>
                        </a:spcBef>
                      </a:pPr>
                      <a:r>
                        <a:rPr lang="tr-TR" sz="1600" spc="-25">
                          <a:solidFill>
                            <a:schemeClr val="tx1"/>
                          </a:solidFill>
                          <a:effectLst/>
                        </a:rPr>
                        <a:t>3,3</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26390" algn="ctr">
                        <a:spcBef>
                          <a:spcPts val="60"/>
                        </a:spcBef>
                      </a:pPr>
                      <a:r>
                        <a:rPr lang="tr-TR" sz="1600" spc="-10" dirty="0">
                          <a:solidFill>
                            <a:schemeClr val="tx1"/>
                          </a:solidFill>
                          <a:effectLst/>
                        </a:rPr>
                        <a:t>85-</a:t>
                      </a:r>
                      <a:r>
                        <a:rPr lang="tr-TR" sz="1600" spc="-35" dirty="0">
                          <a:solidFill>
                            <a:schemeClr val="tx1"/>
                          </a:solidFill>
                          <a:effectLst/>
                        </a:rPr>
                        <a:t>89</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26390"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93104849"/>
                  </a:ext>
                </a:extLst>
              </a:tr>
              <a:tr h="308530">
                <a:tc>
                  <a:txBody>
                    <a:bodyPr/>
                    <a:lstStyle/>
                    <a:p>
                      <a:pPr marL="31750" algn="ctr">
                        <a:spcBef>
                          <a:spcPts val="60"/>
                        </a:spcBef>
                      </a:pPr>
                      <a:r>
                        <a:rPr lang="tr-TR" sz="1600" spc="-50" dirty="0">
                          <a:solidFill>
                            <a:schemeClr val="tx1"/>
                          </a:solidFill>
                          <a:effectLst/>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94970" algn="ctr">
                        <a:spcBef>
                          <a:spcPts val="60"/>
                        </a:spcBef>
                      </a:pPr>
                      <a:r>
                        <a:rPr lang="tr-TR" sz="1600" spc="-25" dirty="0">
                          <a:solidFill>
                            <a:schemeClr val="tx1"/>
                          </a:solidFill>
                          <a:effectLst/>
                        </a:rPr>
                        <a:t>3,0</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8135" algn="ctr">
                        <a:spcBef>
                          <a:spcPts val="60"/>
                        </a:spcBef>
                      </a:pPr>
                      <a:r>
                        <a:rPr lang="tr-TR" sz="1600" spc="-10" dirty="0">
                          <a:solidFill>
                            <a:schemeClr val="tx1"/>
                          </a:solidFill>
                          <a:effectLst/>
                        </a:rPr>
                        <a:t>80-</a:t>
                      </a:r>
                      <a:r>
                        <a:rPr lang="tr-TR" sz="1600" spc="-35" dirty="0">
                          <a:solidFill>
                            <a:schemeClr val="tx1"/>
                          </a:solidFill>
                          <a:effectLst/>
                        </a:rPr>
                        <a:t>84</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813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38051445"/>
                  </a:ext>
                </a:extLst>
              </a:tr>
              <a:tr h="308530">
                <a:tc>
                  <a:txBody>
                    <a:bodyPr/>
                    <a:lstStyle/>
                    <a:p>
                      <a:pPr marL="31750" algn="ctr">
                        <a:spcBef>
                          <a:spcPts val="60"/>
                        </a:spcBef>
                      </a:pPr>
                      <a:r>
                        <a:rPr lang="tr-TR" sz="1600" spc="-25" dirty="0">
                          <a:solidFill>
                            <a:schemeClr val="tx1"/>
                          </a:solidFill>
                          <a:effectLst/>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5130" algn="ctr">
                        <a:spcBef>
                          <a:spcPts val="60"/>
                        </a:spcBef>
                      </a:pPr>
                      <a:r>
                        <a:rPr lang="tr-TR" sz="1600" spc="-25">
                          <a:solidFill>
                            <a:schemeClr val="tx1"/>
                          </a:solidFill>
                          <a:effectLst/>
                        </a:rPr>
                        <a:t>2,7</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0355" algn="ctr">
                        <a:spcBef>
                          <a:spcPts val="60"/>
                        </a:spcBef>
                      </a:pPr>
                      <a:r>
                        <a:rPr lang="tr-TR" sz="1600" spc="-10" dirty="0">
                          <a:solidFill>
                            <a:schemeClr val="tx1"/>
                          </a:solidFill>
                          <a:effectLst/>
                        </a:rPr>
                        <a:t>75-</a:t>
                      </a:r>
                      <a:r>
                        <a:rPr lang="tr-TR" sz="1600" spc="-35" dirty="0">
                          <a:solidFill>
                            <a:schemeClr val="tx1"/>
                          </a:solidFill>
                          <a:effectLst/>
                        </a:rPr>
                        <a:t>79</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0035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99545893"/>
                  </a:ext>
                </a:extLst>
              </a:tr>
              <a:tr h="308530">
                <a:tc>
                  <a:txBody>
                    <a:bodyPr/>
                    <a:lstStyle/>
                    <a:p>
                      <a:pPr marL="31750" algn="ctr">
                        <a:spcBef>
                          <a:spcPts val="60"/>
                        </a:spcBef>
                      </a:pPr>
                      <a:r>
                        <a:rPr lang="tr-TR" sz="1600" spc="-25" dirty="0">
                          <a:solidFill>
                            <a:schemeClr val="tx1"/>
                          </a:solidFill>
                          <a:effectLst/>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3860" algn="ctr">
                        <a:spcBef>
                          <a:spcPts val="60"/>
                        </a:spcBef>
                      </a:pPr>
                      <a:r>
                        <a:rPr lang="tr-TR" sz="1600" spc="-25">
                          <a:solidFill>
                            <a:schemeClr val="tx1"/>
                          </a:solidFill>
                          <a:effectLst/>
                        </a:rPr>
                        <a:t>2,3</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297180" algn="ctr">
                        <a:spcBef>
                          <a:spcPts val="60"/>
                        </a:spcBef>
                      </a:pPr>
                      <a:r>
                        <a:rPr lang="tr-TR" sz="1600" spc="-10" dirty="0">
                          <a:solidFill>
                            <a:schemeClr val="tx1"/>
                          </a:solidFill>
                          <a:effectLst/>
                        </a:rPr>
                        <a:t>70-</a:t>
                      </a:r>
                      <a:r>
                        <a:rPr lang="tr-TR" sz="1600" spc="-35" dirty="0">
                          <a:solidFill>
                            <a:schemeClr val="tx1"/>
                          </a:solidFill>
                          <a:effectLst/>
                        </a:rPr>
                        <a:t>74</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297180"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996122368"/>
                  </a:ext>
                </a:extLst>
              </a:tr>
              <a:tr h="308530">
                <a:tc>
                  <a:txBody>
                    <a:bodyPr/>
                    <a:lstStyle/>
                    <a:p>
                      <a:pPr marL="31750" algn="ctr">
                        <a:spcBef>
                          <a:spcPts val="60"/>
                        </a:spcBef>
                      </a:pPr>
                      <a:r>
                        <a:rPr lang="tr-TR" sz="1600" spc="-50" dirty="0">
                          <a:solidFill>
                            <a:schemeClr val="tx1"/>
                          </a:solidFill>
                          <a:effectLst/>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94970" algn="ctr">
                        <a:spcBef>
                          <a:spcPts val="60"/>
                        </a:spcBef>
                      </a:pPr>
                      <a:r>
                        <a:rPr lang="tr-TR" sz="1600" spc="-25">
                          <a:solidFill>
                            <a:schemeClr val="tx1"/>
                          </a:solidFill>
                          <a:effectLst/>
                        </a:rPr>
                        <a:t>2,0</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8135" algn="ctr">
                        <a:spcBef>
                          <a:spcPts val="60"/>
                        </a:spcBef>
                      </a:pPr>
                      <a:r>
                        <a:rPr lang="tr-TR" sz="1600" spc="-10" dirty="0">
                          <a:solidFill>
                            <a:schemeClr val="tx1"/>
                          </a:solidFill>
                          <a:effectLst/>
                        </a:rPr>
                        <a:t>65-</a:t>
                      </a:r>
                      <a:r>
                        <a:rPr lang="tr-TR" sz="1600" spc="-35" dirty="0">
                          <a:solidFill>
                            <a:schemeClr val="tx1"/>
                          </a:solidFill>
                          <a:effectLst/>
                        </a:rPr>
                        <a:t>69</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813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8563958"/>
                  </a:ext>
                </a:extLst>
              </a:tr>
              <a:tr h="562708">
                <a:tc>
                  <a:txBody>
                    <a:bodyPr/>
                    <a:lstStyle/>
                    <a:p>
                      <a:pPr marL="31750" algn="ctr">
                        <a:spcBef>
                          <a:spcPts val="60"/>
                        </a:spcBef>
                      </a:pPr>
                      <a:r>
                        <a:rPr lang="tr-TR" sz="1600" spc="-25" dirty="0">
                          <a:solidFill>
                            <a:schemeClr val="tx1"/>
                          </a:solidFill>
                          <a:effectLst/>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75920" algn="ctr">
                        <a:spcBef>
                          <a:spcPts val="60"/>
                        </a:spcBef>
                      </a:pPr>
                      <a:r>
                        <a:rPr lang="tr-TR" sz="1600" spc="-25">
                          <a:solidFill>
                            <a:schemeClr val="tx1"/>
                          </a:solidFill>
                          <a:effectLst/>
                        </a:rPr>
                        <a:t>1,7</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0355" algn="ctr">
                        <a:spcBef>
                          <a:spcPts val="60"/>
                        </a:spcBef>
                      </a:pPr>
                      <a:r>
                        <a:rPr lang="tr-TR" sz="1600" spc="-10" dirty="0">
                          <a:solidFill>
                            <a:schemeClr val="tx1"/>
                          </a:solidFill>
                          <a:effectLst/>
                        </a:rPr>
                        <a:t>60-</a:t>
                      </a:r>
                      <a:r>
                        <a:rPr lang="tr-TR" sz="1600" spc="-35" dirty="0">
                          <a:solidFill>
                            <a:schemeClr val="tx1"/>
                          </a:solidFill>
                          <a:effectLst/>
                        </a:rPr>
                        <a:t>64</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rowSpan="3">
                  <a:txBody>
                    <a:bodyPr/>
                    <a:lstStyle/>
                    <a:p>
                      <a:pPr marL="300355" algn="ctr">
                        <a:spcBef>
                          <a:spcPts val="60"/>
                        </a:spcBef>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00355"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GEÇER NOT</a:t>
                      </a:r>
                    </a:p>
                    <a:p>
                      <a:pPr marL="300355" marR="0" lvl="0" indent="0" algn="ctr" defTabSz="914400" rtl="0" eaLnBrk="1" fontAlgn="auto" latinLnBrk="0" hangingPunct="1">
                        <a:lnSpc>
                          <a:spcPct val="100000"/>
                        </a:lnSpc>
                        <a:spcBef>
                          <a:spcPts val="60"/>
                        </a:spcBef>
                        <a:spcAft>
                          <a:spcPts val="0"/>
                        </a:spcAft>
                        <a:buClrTx/>
                        <a:buSzTx/>
                        <a:buFontTx/>
                        <a:buNone/>
                        <a:tabLst/>
                        <a:defRPr/>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00355" marR="0" lvl="0" indent="0" algn="ctr" defTabSz="914400" rtl="0" eaLnBrk="1" fontAlgn="auto" latinLnBrk="0" hangingPunct="1">
                        <a:lnSpc>
                          <a:spcPct val="100000"/>
                        </a:lnSpc>
                        <a:spcBef>
                          <a:spcPts val="60"/>
                        </a:spcBef>
                        <a:spcAft>
                          <a:spcPts val="0"/>
                        </a:spcAft>
                        <a:buClrTx/>
                        <a:buSzTx/>
                        <a:buFontTx/>
                        <a:buNone/>
                        <a:tabLst/>
                        <a:defRPr/>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Mezuniyet için gerekli olan 2,00 </a:t>
                      </a:r>
                      <a:r>
                        <a:rPr lang="tr-TR" sz="1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GNO’nun</a:t>
                      </a: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altına düşmenize neden olur.</a:t>
                      </a:r>
                    </a:p>
                    <a:p>
                      <a:pPr marL="300355" algn="ctr">
                        <a:spcBef>
                          <a:spcPts val="60"/>
                        </a:spcBef>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47480191"/>
                  </a:ext>
                </a:extLst>
              </a:tr>
              <a:tr h="752941">
                <a:tc>
                  <a:txBody>
                    <a:bodyPr/>
                    <a:lstStyle/>
                    <a:p>
                      <a:pPr marL="31750" algn="ctr">
                        <a:spcBef>
                          <a:spcPts val="60"/>
                        </a:spcBef>
                      </a:pPr>
                      <a:r>
                        <a:rPr lang="tr-TR" sz="1600" spc="-25" dirty="0">
                          <a:solidFill>
                            <a:schemeClr val="tx1"/>
                          </a:solidFill>
                          <a:effectLst/>
                        </a:rPr>
                        <a:t>D+</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0365" algn="ctr">
                        <a:spcBef>
                          <a:spcPts val="60"/>
                        </a:spcBef>
                      </a:pPr>
                      <a:r>
                        <a:rPr lang="tr-TR" sz="1600" spc="-25" dirty="0">
                          <a:solidFill>
                            <a:schemeClr val="tx1"/>
                          </a:solidFill>
                          <a:effectLst/>
                        </a:rPr>
                        <a:t>1,3</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2895" algn="ctr">
                        <a:spcBef>
                          <a:spcPts val="60"/>
                        </a:spcBef>
                      </a:pPr>
                      <a:r>
                        <a:rPr lang="tr-TR" sz="1600" spc="-10" dirty="0">
                          <a:solidFill>
                            <a:schemeClr val="tx1"/>
                          </a:solidFill>
                          <a:effectLst/>
                        </a:rPr>
                        <a:t>55-</a:t>
                      </a:r>
                      <a:r>
                        <a:rPr lang="tr-TR" sz="1600" spc="-35" dirty="0">
                          <a:solidFill>
                            <a:schemeClr val="tx1"/>
                          </a:solidFill>
                          <a:effectLst/>
                        </a:rPr>
                        <a:t>59</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0289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03897919"/>
                  </a:ext>
                </a:extLst>
              </a:tr>
              <a:tr h="308530">
                <a:tc>
                  <a:txBody>
                    <a:bodyPr/>
                    <a:lstStyle/>
                    <a:p>
                      <a:pPr marL="31750" algn="ctr">
                        <a:spcBef>
                          <a:spcPts val="60"/>
                        </a:spcBef>
                      </a:pPr>
                      <a:r>
                        <a:rPr lang="tr-TR" sz="1600" spc="-50" dirty="0">
                          <a:solidFill>
                            <a:schemeClr val="tx1"/>
                          </a:solidFill>
                          <a:effectLst/>
                        </a:rPr>
                        <a:t>D</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72745" algn="ctr">
                        <a:spcBef>
                          <a:spcPts val="60"/>
                        </a:spcBef>
                      </a:pPr>
                      <a:r>
                        <a:rPr lang="tr-TR" sz="1600" spc="-25">
                          <a:solidFill>
                            <a:schemeClr val="tx1"/>
                          </a:solidFill>
                          <a:effectLst/>
                        </a:rPr>
                        <a:t>1,0</a:t>
                      </a:r>
                      <a:endParaRPr lang="tr-TR" sz="16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295275" algn="ctr">
                        <a:spcBef>
                          <a:spcPts val="60"/>
                        </a:spcBef>
                      </a:pPr>
                      <a:r>
                        <a:rPr lang="tr-TR" sz="1600" spc="-10" dirty="0">
                          <a:solidFill>
                            <a:schemeClr val="tx1"/>
                          </a:solidFill>
                          <a:effectLst/>
                        </a:rPr>
                        <a:t>50-</a:t>
                      </a:r>
                      <a:r>
                        <a:rPr lang="tr-TR" sz="1600" spc="-35" dirty="0">
                          <a:solidFill>
                            <a:schemeClr val="tx1"/>
                          </a:solidFill>
                          <a:effectLst/>
                        </a:rPr>
                        <a:t>54</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29527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67581807"/>
                  </a:ext>
                </a:extLst>
              </a:tr>
              <a:tr h="308530">
                <a:tc>
                  <a:txBody>
                    <a:bodyPr/>
                    <a:lstStyle/>
                    <a:p>
                      <a:pPr marL="31750" algn="ctr">
                        <a:spcBef>
                          <a:spcPts val="60"/>
                        </a:spcBef>
                      </a:pPr>
                      <a:r>
                        <a:rPr lang="tr-TR" sz="1600" spc="-25" dirty="0">
                          <a:solidFill>
                            <a:schemeClr val="tx1"/>
                          </a:solidFill>
                          <a:effectLst/>
                        </a:rPr>
                        <a:t>F1</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2270" algn="ctr">
                        <a:spcBef>
                          <a:spcPts val="60"/>
                        </a:spcBef>
                      </a:pPr>
                      <a:r>
                        <a:rPr lang="tr-TR" sz="1600" spc="-25" dirty="0">
                          <a:solidFill>
                            <a:schemeClr val="tx1"/>
                          </a:solidFill>
                          <a:effectLst/>
                        </a:rPr>
                        <a:t>0,0</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6070" algn="ctr">
                        <a:spcBef>
                          <a:spcPts val="60"/>
                        </a:spcBef>
                      </a:pPr>
                      <a:r>
                        <a:rPr lang="tr-TR" sz="1600" dirty="0">
                          <a:solidFill>
                            <a:schemeClr val="tx1"/>
                          </a:solidFill>
                          <a:effectLst/>
                        </a:rPr>
                        <a:t>0-</a:t>
                      </a:r>
                      <a:r>
                        <a:rPr lang="tr-TR" sz="1600" spc="-25" dirty="0">
                          <a:solidFill>
                            <a:schemeClr val="tx1"/>
                          </a:solidFill>
                          <a:effectLst/>
                        </a:rPr>
                        <a:t>49</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60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BAŞARISIZ</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1122901146"/>
                  </a:ext>
                </a:extLst>
              </a:tr>
              <a:tr h="308530">
                <a:tc>
                  <a:txBody>
                    <a:bodyPr/>
                    <a:lstStyle/>
                    <a:p>
                      <a:pPr marL="31750" algn="ctr">
                        <a:spcBef>
                          <a:spcPts val="60"/>
                        </a:spcBef>
                      </a:pPr>
                      <a:r>
                        <a:rPr lang="tr-TR" sz="1600" spc="-25" dirty="0">
                          <a:solidFill>
                            <a:schemeClr val="tx1"/>
                          </a:solidFill>
                          <a:effectLst/>
                        </a:rPr>
                        <a:t>F2</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2270" algn="ctr">
                        <a:spcBef>
                          <a:spcPts val="60"/>
                        </a:spcBef>
                      </a:pPr>
                      <a:r>
                        <a:rPr lang="tr-TR" sz="1600" spc="-25" dirty="0">
                          <a:solidFill>
                            <a:schemeClr val="tx1"/>
                          </a:solidFill>
                          <a:effectLst/>
                        </a:rPr>
                        <a:t>0,0</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20370" algn="ctr">
                        <a:spcBef>
                          <a:spcPts val="60"/>
                        </a:spcBef>
                      </a:pPr>
                      <a:r>
                        <a:rPr lang="tr-TR" sz="1600" spc="-50" dirty="0">
                          <a:solidFill>
                            <a:schemeClr val="tx1"/>
                          </a:solidFill>
                          <a:effectLst/>
                        </a:rPr>
                        <a:t>–</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203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BAŞARISIZ</a:t>
                      </a:r>
                    </a:p>
                    <a:p>
                      <a:pPr marL="4203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(DEVAMSIZLIK NEDENİYLE)</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908226124"/>
                  </a:ext>
                </a:extLst>
              </a:tr>
            </a:tbl>
          </a:graphicData>
        </a:graphic>
      </p:graphicFrame>
    </p:spTree>
    <p:extLst>
      <p:ext uri="{BB962C8B-B14F-4D97-AF65-F5344CB8AC3E}">
        <p14:creationId xmlns:p14="http://schemas.microsoft.com/office/powerpoint/2010/main" val="3577164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Azami Süre </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rPr>
              <a:t>Öğrenim süresi iki yıl olan ön lisans öğrencileri, yabancı dil hazırlık eğitim süresi hariç, kayıt oldukları programa ilişkin derslerin verildiği yarıyıldan başlamak üzere, her yarıyıl için kayıt yaptırıp yaptırmadıklarına bakılmaksızın programlarını azami dört yıl içinde tamamlamak zorundadırlar.</a:t>
            </a:r>
          </a:p>
          <a:p>
            <a:pPr algn="just"/>
            <a:r>
              <a:rPr lang="tr-TR" sz="2000" dirty="0">
                <a:solidFill>
                  <a:schemeClr val="tx1">
                    <a:alpha val="80000"/>
                  </a:schemeClr>
                </a:solidFill>
              </a:rPr>
              <a:t>Bu sürede başarısız oldukları ders sayısını 5 ve 5’in altına indiremeyen öğrencilerin Üniversiteden ilişiği kesilir.</a:t>
            </a:r>
          </a:p>
          <a:p>
            <a:pPr algn="just"/>
            <a:r>
              <a:rPr lang="tr-TR" sz="2000" dirty="0">
                <a:solidFill>
                  <a:schemeClr val="tx1">
                    <a:alpha val="80000"/>
                  </a:schemeClr>
                </a:solidFill>
              </a:rPr>
              <a:t>Başarısız oldukları ders sayısını 5 ve 5’in altına indiren öğrencilere ek sınav hakkı tanınır.</a:t>
            </a:r>
          </a:p>
        </p:txBody>
      </p:sp>
    </p:spTree>
    <p:extLst>
      <p:ext uri="{BB962C8B-B14F-4D97-AF65-F5344CB8AC3E}">
        <p14:creationId xmlns:p14="http://schemas.microsoft.com/office/powerpoint/2010/main" val="2760283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rPr>
              <a:t>DERSLER İLE İLGİLİ ÖNEMLİ KONULAR</a:t>
            </a:r>
            <a:br>
              <a:rPr lang="tr-TR" sz="2800" dirty="0">
                <a:solidFill>
                  <a:schemeClr val="bg1"/>
                </a:solidFill>
              </a:rPr>
            </a:br>
            <a:br>
              <a:rPr lang="tr-TR" sz="2800" dirty="0">
                <a:solidFill>
                  <a:schemeClr val="bg1"/>
                </a:solidFill>
              </a:rPr>
            </a:br>
            <a:br>
              <a:rPr lang="tr-TR" sz="2800" dirty="0">
                <a:solidFill>
                  <a:schemeClr val="bg1"/>
                </a:solidFill>
              </a:rPr>
            </a:br>
            <a:r>
              <a:rPr lang="tr-TR" sz="2800" dirty="0">
                <a:solidFill>
                  <a:schemeClr val="bg1"/>
                </a:solidFill>
              </a:rPr>
              <a:t>Mezuniyet Koşulları </a:t>
            </a:r>
            <a:endParaRPr lang="tr-TR" sz="4000" dirty="0">
              <a:solidFill>
                <a:schemeClr val="bg1"/>
              </a:solidFill>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marL="0" indent="0" algn="just">
              <a:buNone/>
            </a:pPr>
            <a:r>
              <a:rPr lang="tr-TR" sz="2000" dirty="0">
                <a:solidFill>
                  <a:schemeClr val="tx1">
                    <a:alpha val="80000"/>
                  </a:schemeClr>
                </a:solidFill>
              </a:rPr>
              <a:t>Aşağıdaki koşulları yerine getiren öğrenci, öğrenimini tamamlamış ve mezuniyet diplomasını ve diploma ekini almaya hak kazanmış sayılır:</a:t>
            </a:r>
          </a:p>
          <a:p>
            <a:pPr algn="just"/>
            <a:r>
              <a:rPr lang="tr-TR" sz="2000" dirty="0">
                <a:solidFill>
                  <a:schemeClr val="tx1">
                    <a:alpha val="80000"/>
                  </a:schemeClr>
                </a:solidFill>
              </a:rPr>
              <a:t>Ders kataloğundaki tüm derslerini başarmış ve diğer yükümlülüklerini yerine getirmiş olmak.</a:t>
            </a:r>
          </a:p>
          <a:p>
            <a:pPr algn="just"/>
            <a:r>
              <a:rPr lang="tr-TR" sz="2000" dirty="0">
                <a:solidFill>
                  <a:schemeClr val="tx1">
                    <a:alpha val="80000"/>
                  </a:schemeClr>
                </a:solidFill>
              </a:rPr>
              <a:t>Tüm derslerden en az “D” notu almış olmak. </a:t>
            </a:r>
          </a:p>
          <a:p>
            <a:pPr algn="just"/>
            <a:r>
              <a:rPr lang="tr-TR" sz="2000" dirty="0">
                <a:solidFill>
                  <a:schemeClr val="tx1">
                    <a:alpha val="80000"/>
                  </a:schemeClr>
                </a:solidFill>
              </a:rPr>
              <a:t>Ön lisans programları için en az 120 AKTS Kredisini tamamlamış olmak.</a:t>
            </a:r>
          </a:p>
          <a:p>
            <a:pPr algn="just"/>
            <a:r>
              <a:rPr lang="tr-TR" sz="2000" dirty="0">
                <a:solidFill>
                  <a:schemeClr val="tx1">
                    <a:alpha val="80000"/>
                  </a:schemeClr>
                </a:solidFill>
              </a:rPr>
              <a:t>En az 2,00 </a:t>
            </a:r>
            <a:r>
              <a:rPr lang="tr-TR" sz="2000" dirty="0" err="1">
                <a:solidFill>
                  <a:schemeClr val="tx1">
                    <a:alpha val="80000"/>
                  </a:schemeClr>
                </a:solidFill>
              </a:rPr>
              <a:t>GNO’ya</a:t>
            </a:r>
            <a:r>
              <a:rPr lang="tr-TR" sz="2000" dirty="0">
                <a:solidFill>
                  <a:schemeClr val="tx1">
                    <a:alpha val="80000"/>
                  </a:schemeClr>
                </a:solidFill>
              </a:rPr>
              <a:t> sahip olmak.</a:t>
            </a:r>
          </a:p>
        </p:txBody>
      </p:sp>
    </p:spTree>
    <p:extLst>
      <p:ext uri="{BB962C8B-B14F-4D97-AF65-F5344CB8AC3E}">
        <p14:creationId xmlns:p14="http://schemas.microsoft.com/office/powerpoint/2010/main" val="3681779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C7F960-4716-3F38-2CB6-9B83CD6B8460}"/>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D2061B3-2994-D826-C966-09C651D1D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8D4E34A9-92FD-DCCA-B04A-42D94F94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4BC0C1A-3628-3C24-DB1D-27392F96B0C4}"/>
              </a:ext>
            </a:extLst>
          </p:cNvPr>
          <p:cNvSpPr>
            <a:spLocks noGrp="1"/>
          </p:cNvSpPr>
          <p:nvPr>
            <p:ph type="title"/>
          </p:nvPr>
        </p:nvSpPr>
        <p:spPr>
          <a:xfrm>
            <a:off x="989901" y="381935"/>
            <a:ext cx="4446165" cy="5974414"/>
          </a:xfrm>
        </p:spPr>
        <p:txBody>
          <a:bodyPr anchor="ctr">
            <a:normAutofit/>
          </a:bodyPr>
          <a:lstStyle/>
          <a:p>
            <a:br>
              <a:rPr lang="tr-TR" sz="3200" dirty="0">
                <a:solidFill>
                  <a:srgbClr val="FFFFFF"/>
                </a:solidFill>
              </a:rPr>
            </a:br>
            <a:br>
              <a:rPr lang="tr-TR" sz="3200" dirty="0">
                <a:solidFill>
                  <a:srgbClr val="FFFFFF"/>
                </a:solidFill>
              </a:rPr>
            </a:br>
            <a:r>
              <a:rPr lang="tr-TR" sz="3200" dirty="0">
                <a:solidFill>
                  <a:srgbClr val="FFFFFF"/>
                </a:solidFill>
              </a:rPr>
              <a:t>BURSLARLA İLGİLİ BİLMENİZ GEREKENLER ! </a:t>
            </a:r>
            <a:br>
              <a:rPr lang="tr-TR" sz="3200" dirty="0">
                <a:solidFill>
                  <a:srgbClr val="FFFFFF"/>
                </a:solidFill>
              </a:rPr>
            </a:br>
            <a:br>
              <a:rPr lang="tr-TR" sz="3200" dirty="0">
                <a:solidFill>
                  <a:srgbClr val="FFFFFF"/>
                </a:solidFill>
              </a:rPr>
            </a:br>
            <a:r>
              <a:rPr lang="tr-TR" sz="2200" dirty="0">
                <a:solidFill>
                  <a:srgbClr val="FFFFFF"/>
                </a:solidFill>
              </a:rPr>
              <a:t>BURS TÜRLERİ</a:t>
            </a:r>
            <a:br>
              <a:rPr lang="tr-TR" sz="3200" dirty="0">
                <a:solidFill>
                  <a:srgbClr val="FFFFFF"/>
                </a:solidFill>
              </a:rPr>
            </a:br>
            <a:br>
              <a:rPr lang="tr-TR" sz="32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9D19E295-865D-AC6D-2C57-74C7076B83E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9D8CD05B-5B63-A49D-8DB3-D51C501F4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9B3923AE-0FE5-549E-7120-DA9B932D6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F637614E-EB88-EA42-6B07-A64122DF1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cxnSp>
        <p:nvCxnSpPr>
          <p:cNvPr id="17" name="Straight Connector 16">
            <a:extLst>
              <a:ext uri="{FF2B5EF4-FFF2-40B4-BE49-F238E27FC236}">
                <a16:creationId xmlns:a16="http://schemas.microsoft.com/office/drawing/2014/main" id="{75654EE3-55DA-5192-64E0-A208B7F821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22" name="Resim 21" descr="metin, ekran görüntüsü, yazı tipi, poster içeren bir resim&#10;&#10;Yapay zeka tarafından oluşturulmuş içerik yanlış olabilir.">
            <a:extLst>
              <a:ext uri="{FF2B5EF4-FFF2-40B4-BE49-F238E27FC236}">
                <a16:creationId xmlns:a16="http://schemas.microsoft.com/office/drawing/2014/main" id="{25CD644C-4690-CA1F-DABD-40D00CA5A59C}"/>
              </a:ext>
            </a:extLst>
          </p:cNvPr>
          <p:cNvPicPr>
            <a:picLocks noChangeAspect="1"/>
          </p:cNvPicPr>
          <p:nvPr/>
        </p:nvPicPr>
        <p:blipFill>
          <a:blip r:embed="rId2"/>
          <a:srcRect b="14776"/>
          <a:stretch>
            <a:fillRect/>
          </a:stretch>
        </p:blipFill>
        <p:spPr>
          <a:xfrm>
            <a:off x="5860230" y="676056"/>
            <a:ext cx="3005573" cy="5385382"/>
          </a:xfrm>
          <a:prstGeom prst="rect">
            <a:avLst/>
          </a:prstGeom>
        </p:spPr>
      </p:pic>
      <p:pic>
        <p:nvPicPr>
          <p:cNvPr id="24" name="Resim 23" descr="metin, ekran görüntüsü, yazı tipi, menü içeren bir resim&#10;&#10;Yapay zeka tarafından oluşturulmuş içerik yanlış olabilir.">
            <a:extLst>
              <a:ext uri="{FF2B5EF4-FFF2-40B4-BE49-F238E27FC236}">
                <a16:creationId xmlns:a16="http://schemas.microsoft.com/office/drawing/2014/main" id="{FAB03348-7E13-0D08-D11E-08F401768F18}"/>
              </a:ext>
            </a:extLst>
          </p:cNvPr>
          <p:cNvPicPr>
            <a:picLocks noChangeAspect="1"/>
          </p:cNvPicPr>
          <p:nvPr/>
        </p:nvPicPr>
        <p:blipFill>
          <a:blip r:embed="rId3"/>
          <a:stretch>
            <a:fillRect/>
          </a:stretch>
        </p:blipFill>
        <p:spPr>
          <a:xfrm>
            <a:off x="8939789" y="676056"/>
            <a:ext cx="2561450" cy="5385382"/>
          </a:xfrm>
          <a:prstGeom prst="rect">
            <a:avLst/>
          </a:prstGeom>
        </p:spPr>
      </p:pic>
    </p:spTree>
    <p:extLst>
      <p:ext uri="{BB962C8B-B14F-4D97-AF65-F5344CB8AC3E}">
        <p14:creationId xmlns:p14="http://schemas.microsoft.com/office/powerpoint/2010/main" val="3199882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E3AD70-CEA3-05B1-D7C4-43F3D96BB594}"/>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21E2728E-3375-3691-A5BC-9F497D714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CD07CFF2-2C30-6F7E-2969-3051E79470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FB78E21-515F-BEF5-074C-B9869071A92A}"/>
              </a:ext>
            </a:extLst>
          </p:cNvPr>
          <p:cNvSpPr>
            <a:spLocks noGrp="1"/>
          </p:cNvSpPr>
          <p:nvPr>
            <p:ph type="title"/>
          </p:nvPr>
        </p:nvSpPr>
        <p:spPr>
          <a:xfrm>
            <a:off x="1075643" y="381935"/>
            <a:ext cx="4434789" cy="5974414"/>
          </a:xfrm>
        </p:spPr>
        <p:txBody>
          <a:bodyPr anchor="ctr">
            <a:normAutofit/>
          </a:bodyPr>
          <a:lstStyle/>
          <a:p>
            <a:br>
              <a:rPr lang="tr-TR" sz="3200" dirty="0">
                <a:solidFill>
                  <a:srgbClr val="FFFFFF"/>
                </a:solidFill>
              </a:rPr>
            </a:br>
            <a:r>
              <a:rPr lang="tr-TR" sz="3200" dirty="0">
                <a:solidFill>
                  <a:srgbClr val="FFFFFF"/>
                </a:solidFill>
              </a:rPr>
              <a:t>BURSLARLA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r>
              <a:rPr lang="tr-TR" sz="2200" dirty="0">
                <a:solidFill>
                  <a:srgbClr val="FFFFFF"/>
                </a:solidFill>
              </a:rPr>
              <a:t>ÖSYM BURSU </a:t>
            </a:r>
            <a:br>
              <a:rPr lang="tr-TR" sz="2800" dirty="0">
                <a:solidFill>
                  <a:srgbClr val="FFFFFF"/>
                </a:solidFill>
              </a:rPr>
            </a:br>
            <a:r>
              <a:rPr lang="tr-TR" sz="2000" dirty="0">
                <a:solidFill>
                  <a:srgbClr val="FFFFFF"/>
                </a:solidFill>
              </a:rPr>
              <a:t>(%50 indirimli, burslu)</a:t>
            </a:r>
            <a:br>
              <a:rPr lang="tr-TR" sz="2000" dirty="0">
                <a:solidFill>
                  <a:srgbClr val="FFFFFF"/>
                </a:solidFill>
              </a:rPr>
            </a:br>
            <a:br>
              <a:rPr lang="tr-TR" sz="2800" dirty="0">
                <a:solidFill>
                  <a:srgbClr val="FFFFFF"/>
                </a:solidFill>
              </a:rPr>
            </a:br>
            <a:r>
              <a:rPr lang="tr-TR" sz="2200" dirty="0">
                <a:solidFill>
                  <a:srgbClr val="FFFFFF"/>
                </a:solidFill>
              </a:rPr>
              <a:t>Bursum ne zaman kesilir?</a:t>
            </a:r>
            <a:br>
              <a:rPr lang="tr-TR" sz="2200" dirty="0">
                <a:solidFill>
                  <a:srgbClr val="FFFFFF"/>
                </a:solidFill>
              </a:rPr>
            </a:br>
            <a:br>
              <a:rPr lang="tr-TR" sz="2400" dirty="0">
                <a:solidFill>
                  <a:srgbClr val="FFFFFF"/>
                </a:solidFill>
              </a:rPr>
            </a:br>
            <a:br>
              <a:rPr lang="tr-TR" sz="2400" dirty="0">
                <a:solidFill>
                  <a:srgbClr val="FFFFFF"/>
                </a:solidFill>
              </a:rPr>
            </a:br>
            <a:endParaRPr lang="tr-TR" sz="2400" dirty="0">
              <a:solidFill>
                <a:srgbClr val="FFFFFF"/>
              </a:solidFill>
            </a:endParaRPr>
          </a:p>
        </p:txBody>
      </p:sp>
      <p:grpSp>
        <p:nvGrpSpPr>
          <p:cNvPr id="7" name="Group 11">
            <a:extLst>
              <a:ext uri="{FF2B5EF4-FFF2-40B4-BE49-F238E27FC236}">
                <a16:creationId xmlns:a16="http://schemas.microsoft.com/office/drawing/2014/main" id="{12B55A1D-43DE-1F9C-8B5A-52952F49BA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D5B937DA-DE95-D8CB-0392-DD43A6F20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A95F9384-2827-56D6-B1D3-478861F14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4C18D72A-FEC7-442D-3A95-0D4040E13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2DAC1E48-7284-37B0-3AEA-15D604DAF9EE}"/>
              </a:ext>
            </a:extLst>
          </p:cNvPr>
          <p:cNvSpPr>
            <a:spLocks noGrp="1"/>
          </p:cNvSpPr>
          <p:nvPr>
            <p:ph idx="1"/>
          </p:nvPr>
        </p:nvSpPr>
        <p:spPr>
          <a:xfrm>
            <a:off x="6116269" y="518400"/>
            <a:ext cx="5266595" cy="5837949"/>
          </a:xfrm>
        </p:spPr>
        <p:txBody>
          <a:bodyPr anchor="ctr">
            <a:normAutofit/>
          </a:bodyPr>
          <a:lstStyle/>
          <a:p>
            <a:pPr algn="just"/>
            <a:r>
              <a:rPr lang="tr-TR" sz="2000" b="1" dirty="0">
                <a:solidFill>
                  <a:schemeClr val="tx1">
                    <a:alpha val="80000"/>
                  </a:schemeClr>
                </a:solidFill>
              </a:rPr>
              <a:t>ÖSYM Bursu (%25 indirimli, %50 indirimli, burslu);</a:t>
            </a:r>
            <a:r>
              <a:rPr lang="tr-TR" sz="2000" dirty="0">
                <a:solidFill>
                  <a:schemeClr val="tx1">
                    <a:alpha val="80000"/>
                  </a:schemeClr>
                </a:solidFill>
              </a:rPr>
              <a:t> kayıt yaptırıp yaptırmadığına bakılmaksızın kılavuzda belirtilen programın normal eğitim-öğretim süresi kadar devam eder.  </a:t>
            </a:r>
          </a:p>
          <a:p>
            <a:pPr lvl="1" algn="just"/>
            <a:r>
              <a:rPr lang="tr-TR" sz="2200" dirty="0">
                <a:solidFill>
                  <a:schemeClr val="tx1">
                    <a:alpha val="80000"/>
                  </a:schemeClr>
                </a:solidFill>
              </a:rPr>
              <a:t>4 yıl / 8 yarıyıl eğitim-öğretim süresini aşan öğrencilerin bursları kesilir.</a:t>
            </a:r>
          </a:p>
          <a:p>
            <a:pPr marL="0" indent="0" algn="just">
              <a:buNone/>
            </a:pPr>
            <a:endParaRPr lang="tr-TR" sz="2000" dirty="0">
              <a:solidFill>
                <a:schemeClr val="tx1">
                  <a:alpha val="80000"/>
                </a:schemeClr>
              </a:solidFill>
            </a:endParaRPr>
          </a:p>
          <a:p>
            <a:pPr algn="just"/>
            <a:r>
              <a:rPr lang="tr-TR" sz="2000" dirty="0">
                <a:solidFill>
                  <a:schemeClr val="tx1">
                    <a:alpha val="80000"/>
                  </a:schemeClr>
                </a:solidFill>
              </a:rPr>
              <a:t>ÖSYM Burslu olarak zorunlu hazırlık sınıfı bulunmayan programlara kayıt yaptıran öğrencilerin isteğe bağlı İngilizce hazırlık eğitimi almaları durumunda bursları geçerli değildir. </a:t>
            </a:r>
          </a:p>
          <a:p>
            <a:pPr marL="0" indent="0" algn="just">
              <a:buNone/>
            </a:pP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96ACD140-0E68-4C6B-5474-5B5E93D1FA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316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8BB7EF-179B-90A2-8590-8D7D2081FDE4}"/>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C28198A-234E-3F5E-A2A3-117428CEC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F80AA819-D559-3116-1E6D-BB7F4BB96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8DF9365-2C7B-F92D-7B1A-427F4D93CF68}"/>
              </a:ext>
            </a:extLst>
          </p:cNvPr>
          <p:cNvSpPr>
            <a:spLocks noGrp="1"/>
          </p:cNvSpPr>
          <p:nvPr>
            <p:ph type="title"/>
          </p:nvPr>
        </p:nvSpPr>
        <p:spPr>
          <a:xfrm>
            <a:off x="762001" y="381935"/>
            <a:ext cx="4434651" cy="5974414"/>
          </a:xfrm>
        </p:spPr>
        <p:txBody>
          <a:bodyPr anchor="ctr">
            <a:normAutofit/>
          </a:bodyPr>
          <a:lstStyle/>
          <a:p>
            <a:br>
              <a:rPr lang="tr-TR" sz="3200" dirty="0">
                <a:solidFill>
                  <a:srgbClr val="FFFFFF"/>
                </a:solidFill>
              </a:rPr>
            </a:br>
            <a:br>
              <a:rPr lang="tr-TR" sz="3200" dirty="0">
                <a:solidFill>
                  <a:srgbClr val="FFFFFF"/>
                </a:solidFill>
              </a:rPr>
            </a:br>
            <a:r>
              <a:rPr lang="tr-TR" sz="3200" dirty="0">
                <a:solidFill>
                  <a:srgbClr val="FFFFFF"/>
                </a:solidFill>
              </a:rPr>
              <a:t>BURSLARLA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br>
              <a:rPr lang="tr-TR" sz="3200" dirty="0">
                <a:solidFill>
                  <a:srgbClr val="FFFFFF"/>
                </a:solidFill>
              </a:rPr>
            </a:br>
            <a:r>
              <a:rPr lang="tr-TR" sz="2200" dirty="0">
                <a:solidFill>
                  <a:srgbClr val="FFFFFF"/>
                </a:solidFill>
              </a:rPr>
              <a:t>BAŞARI BURSU</a:t>
            </a:r>
            <a:br>
              <a:rPr lang="tr-TR" sz="2800" dirty="0">
                <a:solidFill>
                  <a:srgbClr val="FFFFFF"/>
                </a:solidFill>
              </a:rPr>
            </a:br>
            <a:br>
              <a:rPr lang="tr-TR" sz="2800" dirty="0">
                <a:solidFill>
                  <a:srgbClr val="FFFFFF"/>
                </a:solidFill>
              </a:rPr>
            </a:br>
            <a:r>
              <a:rPr lang="tr-TR" sz="2200" dirty="0">
                <a:solidFill>
                  <a:srgbClr val="FFFFFF"/>
                </a:solidFill>
              </a:rPr>
              <a:t>Başarı Bursu Nedir? /  Bursum ne zaman kesilir?</a:t>
            </a:r>
            <a:br>
              <a:rPr lang="tr-TR" sz="2800" dirty="0">
                <a:solidFill>
                  <a:srgbClr val="FFFFFF"/>
                </a:solidFill>
              </a:rPr>
            </a:br>
            <a:br>
              <a:rPr lang="tr-TR" sz="32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2404873E-DDDB-43DD-2CEC-E0B750EA4A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62F6EAB-C805-264D-17D6-704FE43D7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C2BD55B9-1729-C1EA-2B68-BEF1F8FC8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0B1EF5F9-302E-5F41-69D4-66567856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54F6FAA0-88AE-C3CC-497C-10C5E5CCC98C}"/>
              </a:ext>
            </a:extLst>
          </p:cNvPr>
          <p:cNvSpPr>
            <a:spLocks noGrp="1"/>
          </p:cNvSpPr>
          <p:nvPr>
            <p:ph idx="1"/>
          </p:nvPr>
        </p:nvSpPr>
        <p:spPr>
          <a:xfrm>
            <a:off x="6163404" y="518400"/>
            <a:ext cx="5266595" cy="5837949"/>
          </a:xfrm>
        </p:spPr>
        <p:txBody>
          <a:bodyPr anchor="ctr">
            <a:normAutofit fontScale="92500" lnSpcReduction="10000"/>
          </a:bodyPr>
          <a:lstStyle/>
          <a:p>
            <a:pPr marL="0" indent="0" algn="just">
              <a:buNone/>
            </a:pPr>
            <a:br>
              <a:rPr lang="tr-TR" sz="2000" dirty="0">
                <a:solidFill>
                  <a:schemeClr val="tx1">
                    <a:alpha val="80000"/>
                  </a:schemeClr>
                </a:solidFill>
              </a:rPr>
            </a:br>
            <a:endParaRPr lang="tr-TR" sz="2000" dirty="0">
              <a:solidFill>
                <a:schemeClr val="tx1">
                  <a:alpha val="80000"/>
                </a:schemeClr>
              </a:solidFill>
            </a:endParaRPr>
          </a:p>
          <a:p>
            <a:pPr algn="just"/>
            <a:r>
              <a:rPr lang="tr-TR" sz="2000" dirty="0">
                <a:solidFill>
                  <a:schemeClr val="tx1">
                    <a:alpha val="80000"/>
                  </a:schemeClr>
                </a:solidFill>
              </a:rPr>
              <a:t>İngilizce Hazırlık Programı hariç, her akademik yıl sonunda yapılacak değerlendirmeye göre ön lisans ve lisans programlarında akademik yıl not ortalaması [güz ve bahar yarıyıl not ortalamalarının (YNO) ortalaması] 3,50 ve daha yüksek olanlar, Öğrenci İşleri Daire Başkanlığınca öncelik sırasına göre Başarı Bursu adayı olarak Rektörlük onayına sunulur. </a:t>
            </a:r>
          </a:p>
          <a:p>
            <a:pPr algn="just"/>
            <a:endParaRPr lang="tr-TR" sz="2000" dirty="0">
              <a:solidFill>
                <a:schemeClr val="tx1">
                  <a:alpha val="80000"/>
                </a:schemeClr>
              </a:solidFill>
            </a:endParaRPr>
          </a:p>
          <a:p>
            <a:pPr algn="just"/>
            <a:r>
              <a:rPr lang="tr-TR" sz="2000" dirty="0">
                <a:solidFill>
                  <a:schemeClr val="tx1">
                    <a:alpha val="80000"/>
                  </a:schemeClr>
                </a:solidFill>
              </a:rPr>
              <a:t>Koşulları sağlayan öğrenciler arasında her programda başarı sıralamasına göre, ön lisans ve lisans öğrencilerinin sınıf mevcudunun ilk %10, uygun görülen miktarda başarı bursu verilir. </a:t>
            </a:r>
          </a:p>
          <a:p>
            <a:pPr algn="just"/>
            <a:endParaRPr lang="tr-TR" sz="2000" dirty="0">
              <a:solidFill>
                <a:schemeClr val="tx1">
                  <a:alpha val="80000"/>
                </a:schemeClr>
              </a:solidFill>
            </a:endParaRPr>
          </a:p>
          <a:p>
            <a:pPr algn="just"/>
            <a:r>
              <a:rPr lang="tr-TR" sz="2000" dirty="0">
                <a:solidFill>
                  <a:schemeClr val="tx1">
                    <a:alpha val="80000"/>
                  </a:schemeClr>
                </a:solidFill>
              </a:rPr>
              <a:t>Başarı Bursu, ön lisans/lisans öğrencileri için bursu aldığı akademik yıl, için geçerlidir. Bir öğrenci belirtilen ölçütleri karşılaması durumunda birden fazla akademik yılda/yarıyılda Başarı Bursu alabilir. </a:t>
            </a:r>
          </a:p>
          <a:p>
            <a:pPr algn="just"/>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B7B6AB50-99B5-56E1-3874-C4FD9D389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253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6F26FF-8DD7-FE19-C2EF-6B1EA18DD591}"/>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B500E289-C2C0-F8D4-3A08-8C44DE264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7633651A-D9CC-73A0-9DB2-60D49114B0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E6B5510-DE71-62DE-F873-F445E6F56D00}"/>
              </a:ext>
            </a:extLst>
          </p:cNvPr>
          <p:cNvSpPr>
            <a:spLocks noGrp="1"/>
          </p:cNvSpPr>
          <p:nvPr>
            <p:ph type="title"/>
          </p:nvPr>
        </p:nvSpPr>
        <p:spPr>
          <a:xfrm>
            <a:off x="771437" y="381935"/>
            <a:ext cx="4425215" cy="5974414"/>
          </a:xfrm>
        </p:spPr>
        <p:txBody>
          <a:bodyPr anchor="ctr">
            <a:normAutofit/>
          </a:bodyPr>
          <a:lstStyle/>
          <a:p>
            <a:br>
              <a:rPr lang="tr-TR" sz="3200" dirty="0">
                <a:solidFill>
                  <a:srgbClr val="FFFFFF"/>
                </a:solidFill>
              </a:rPr>
            </a:br>
            <a:br>
              <a:rPr lang="tr-TR" sz="3200" dirty="0">
                <a:solidFill>
                  <a:srgbClr val="FFFFFF"/>
                </a:solidFill>
              </a:rPr>
            </a:br>
            <a:r>
              <a:rPr lang="tr-TR" sz="3200" dirty="0">
                <a:solidFill>
                  <a:srgbClr val="FFFFFF"/>
                </a:solidFill>
              </a:rPr>
              <a:t>BURSLARLA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br>
              <a:rPr lang="tr-TR" sz="3200" dirty="0">
                <a:solidFill>
                  <a:srgbClr val="FFFFFF"/>
                </a:solidFill>
              </a:rPr>
            </a:br>
            <a:r>
              <a:rPr lang="tr-TR" sz="2200" dirty="0">
                <a:solidFill>
                  <a:srgbClr val="FFFFFF"/>
                </a:solidFill>
              </a:rPr>
              <a:t>TEŞVİK BURSLARI</a:t>
            </a:r>
            <a:br>
              <a:rPr lang="tr-TR" sz="2200" dirty="0">
                <a:solidFill>
                  <a:srgbClr val="FFFFFF"/>
                </a:solidFill>
              </a:rPr>
            </a:br>
            <a:br>
              <a:rPr lang="tr-TR" sz="2200" dirty="0">
                <a:solidFill>
                  <a:srgbClr val="FFFFFF"/>
                </a:solidFill>
              </a:rPr>
            </a:br>
            <a:r>
              <a:rPr lang="tr-TR" sz="2200" dirty="0">
                <a:solidFill>
                  <a:srgbClr val="FFFFFF"/>
                </a:solidFill>
              </a:rPr>
              <a:t>Teşvik Bursu Nedir? </a:t>
            </a:r>
            <a:br>
              <a:rPr lang="tr-TR" sz="2200" dirty="0">
                <a:solidFill>
                  <a:srgbClr val="FFFFFF"/>
                </a:solidFill>
              </a:rPr>
            </a:br>
            <a:br>
              <a:rPr lang="tr-TR" sz="32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FC4A43BC-B6D7-B801-2660-B3D7BD38FB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CD4B8543-D776-1B3E-2132-55BFCEBD0F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4B62A191-A84C-7F22-793F-B64B5D8BD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A6C7CF2D-5D59-2AAC-B242-408E9B7CB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31ECFF61-5988-2170-B27A-EC8023ED852F}"/>
              </a:ext>
            </a:extLst>
          </p:cNvPr>
          <p:cNvSpPr>
            <a:spLocks noGrp="1"/>
          </p:cNvSpPr>
          <p:nvPr>
            <p:ph idx="1"/>
          </p:nvPr>
        </p:nvSpPr>
        <p:spPr>
          <a:xfrm>
            <a:off x="6163404" y="518400"/>
            <a:ext cx="5266595" cy="5837949"/>
          </a:xfrm>
        </p:spPr>
        <p:txBody>
          <a:bodyPr anchor="ctr">
            <a:normAutofit/>
          </a:bodyPr>
          <a:lstStyle/>
          <a:p>
            <a:pPr algn="just"/>
            <a:endParaRPr lang="tr-TR" sz="2000" dirty="0">
              <a:solidFill>
                <a:schemeClr val="tx1">
                  <a:alpha val="80000"/>
                </a:schemeClr>
              </a:solidFill>
            </a:endParaRPr>
          </a:p>
          <a:p>
            <a:pPr algn="just"/>
            <a:endParaRPr lang="tr-TR" sz="2000" dirty="0">
              <a:solidFill>
                <a:schemeClr val="tx1">
                  <a:alpha val="80000"/>
                </a:schemeClr>
              </a:solidFill>
            </a:endParaRPr>
          </a:p>
          <a:p>
            <a:pPr algn="just"/>
            <a:endParaRPr lang="tr-TR" sz="2000" dirty="0">
              <a:solidFill>
                <a:schemeClr val="tx1">
                  <a:alpha val="80000"/>
                </a:schemeClr>
              </a:solidFill>
            </a:endParaRPr>
          </a:p>
          <a:p>
            <a:pPr marL="0" indent="0" algn="just">
              <a:buNone/>
            </a:pPr>
            <a:endParaRPr lang="tr-TR" sz="2000" dirty="0">
              <a:solidFill>
                <a:schemeClr val="tx1">
                  <a:alpha val="80000"/>
                </a:schemeClr>
              </a:solidFill>
            </a:endParaRPr>
          </a:p>
          <a:p>
            <a:pPr algn="just"/>
            <a:r>
              <a:rPr lang="tr-TR" sz="2000" dirty="0">
                <a:solidFill>
                  <a:schemeClr val="tx1">
                    <a:alpha val="80000"/>
                  </a:schemeClr>
                </a:solidFill>
              </a:rPr>
              <a:t>Bireysel Spor Dallarında Sporcu Bursu </a:t>
            </a:r>
            <a:endParaRPr lang="tr-TR" sz="1600" dirty="0">
              <a:solidFill>
                <a:schemeClr val="tx1">
                  <a:alpha val="80000"/>
                </a:schemeClr>
              </a:solidFill>
            </a:endParaRPr>
          </a:p>
          <a:p>
            <a:pPr algn="just"/>
            <a:r>
              <a:rPr lang="tr-TR" sz="2000" dirty="0">
                <a:solidFill>
                  <a:schemeClr val="tx1">
                    <a:alpha val="80000"/>
                  </a:schemeClr>
                </a:solidFill>
              </a:rPr>
              <a:t>Takım Sporlarında Sporcu Bursu</a:t>
            </a:r>
            <a:endParaRPr lang="tr-TR" sz="1600" dirty="0">
              <a:solidFill>
                <a:schemeClr val="tx1">
                  <a:alpha val="80000"/>
                </a:schemeClr>
              </a:solidFill>
            </a:endParaRPr>
          </a:p>
          <a:p>
            <a:pPr algn="just"/>
            <a:r>
              <a:rPr lang="tr-TR" sz="2000" dirty="0">
                <a:solidFill>
                  <a:schemeClr val="tx1">
                    <a:alpha val="80000"/>
                  </a:schemeClr>
                </a:solidFill>
              </a:rPr>
              <a:t>Milli Sporcu Bursu Başvurusu </a:t>
            </a:r>
          </a:p>
          <a:p>
            <a:pPr algn="just"/>
            <a:r>
              <a:rPr lang="tr-TR" sz="2000" dirty="0">
                <a:solidFill>
                  <a:schemeClr val="tx1">
                    <a:alpha val="80000"/>
                  </a:schemeClr>
                </a:solidFill>
              </a:rPr>
              <a:t>Bakalorya Diploma Programı (IB) Mezunları Bursu </a:t>
            </a:r>
          </a:p>
          <a:p>
            <a:pPr algn="just"/>
            <a:endParaRPr lang="tr-TR" sz="2000" dirty="0">
              <a:solidFill>
                <a:schemeClr val="tx1">
                  <a:alpha val="80000"/>
                </a:schemeClr>
              </a:solidFill>
            </a:endParaRPr>
          </a:p>
          <a:p>
            <a:pPr algn="just"/>
            <a:endParaRPr lang="tr-TR" sz="2000" dirty="0">
              <a:solidFill>
                <a:schemeClr val="tx1">
                  <a:alpha val="80000"/>
                </a:schemeClr>
              </a:solidFill>
            </a:endParaRPr>
          </a:p>
          <a:p>
            <a:pPr marL="0" indent="0" algn="just">
              <a:buNone/>
            </a:pPr>
            <a:endParaRPr lang="tr-TR" sz="2000" dirty="0">
              <a:solidFill>
                <a:schemeClr val="tx1">
                  <a:alpha val="80000"/>
                </a:schemeClr>
              </a:solidFill>
            </a:endParaRPr>
          </a:p>
          <a:p>
            <a:pPr marL="0" indent="0" algn="just">
              <a:buNone/>
            </a:pPr>
            <a:endParaRPr lang="tr-TR" sz="2000" dirty="0">
              <a:solidFill>
                <a:schemeClr val="tx1">
                  <a:alpha val="80000"/>
                </a:schemeClr>
              </a:solidFill>
            </a:endParaRPr>
          </a:p>
          <a:p>
            <a:pPr marL="0" indent="0" algn="just">
              <a:buNone/>
            </a:pPr>
            <a:r>
              <a:rPr lang="tr-TR" sz="1000" dirty="0">
                <a:solidFill>
                  <a:schemeClr val="tx1">
                    <a:alpha val="80000"/>
                  </a:schemeClr>
                </a:solidFill>
              </a:rPr>
              <a:t>Detaylar için; BAŞKENT ÜNİVERSİTESİ ÖĞRENİM ÜCRETİ VE BURS YÖNERGESİ: </a:t>
            </a:r>
            <a:r>
              <a:rPr lang="tr-TR" sz="1000" dirty="0">
                <a:solidFill>
                  <a:schemeClr val="tx1">
                    <a:alpha val="80000"/>
                  </a:schemeClr>
                </a:solidFill>
                <a:hlinkClick r:id="rId2"/>
              </a:rPr>
              <a:t>https://www.baskent.edu.tr/belgeler/mevzuat/yonerge/ogrenim-ucreti-ve-burs-yonergesi.pdf</a:t>
            </a:r>
            <a:r>
              <a:rPr lang="tr-TR" sz="1000" dirty="0">
                <a:solidFill>
                  <a:schemeClr val="tx1">
                    <a:alpha val="80000"/>
                  </a:schemeClr>
                </a:solidFill>
              </a:rPr>
              <a:t>   </a:t>
            </a:r>
          </a:p>
          <a:p>
            <a:pPr marL="0" indent="0" algn="just">
              <a:buNone/>
            </a:pP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A2BB99CE-2C07-B581-DE84-288D583819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069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A6A33E-2CF6-5D12-8704-86F226D067A7}"/>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F250521-4BC4-33F4-C0E9-FD0432126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DA491D5D-D468-7CF1-B0A5-76571E3E1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85DCAE0-5842-C1FF-CFD3-A97950694037}"/>
              </a:ext>
            </a:extLst>
          </p:cNvPr>
          <p:cNvSpPr>
            <a:spLocks noGrp="1"/>
          </p:cNvSpPr>
          <p:nvPr>
            <p:ph type="title"/>
          </p:nvPr>
        </p:nvSpPr>
        <p:spPr>
          <a:xfrm>
            <a:off x="762001" y="381935"/>
            <a:ext cx="4434651" cy="5974414"/>
          </a:xfrm>
        </p:spPr>
        <p:txBody>
          <a:bodyPr anchor="ctr">
            <a:normAutofit/>
          </a:bodyPr>
          <a:lstStyle/>
          <a:p>
            <a:br>
              <a:rPr lang="tr-TR" sz="3200" dirty="0">
                <a:solidFill>
                  <a:srgbClr val="FFFFFF"/>
                </a:solidFill>
              </a:rPr>
            </a:br>
            <a:br>
              <a:rPr lang="tr-TR" sz="3200" dirty="0">
                <a:solidFill>
                  <a:srgbClr val="FFFFFF"/>
                </a:solidFill>
              </a:rPr>
            </a:br>
            <a:r>
              <a:rPr lang="tr-TR" sz="3200" dirty="0">
                <a:solidFill>
                  <a:srgbClr val="FFFFFF"/>
                </a:solidFill>
              </a:rPr>
              <a:t>BURSLARLA İLGİLİ BİLMENİZ GEREKENLER !</a:t>
            </a:r>
            <a:br>
              <a:rPr lang="tr-TR" sz="3200" dirty="0">
                <a:solidFill>
                  <a:srgbClr val="FFFFFF"/>
                </a:solidFill>
              </a:rPr>
            </a:br>
            <a:br>
              <a:rPr lang="tr-TR" sz="3200" dirty="0">
                <a:solidFill>
                  <a:srgbClr val="FFFFFF"/>
                </a:solidFill>
              </a:rPr>
            </a:br>
            <a:br>
              <a:rPr lang="tr-TR" sz="3200" dirty="0">
                <a:solidFill>
                  <a:srgbClr val="FFFFFF"/>
                </a:solidFill>
              </a:rPr>
            </a:br>
            <a:br>
              <a:rPr lang="tr-TR" sz="3200" dirty="0">
                <a:solidFill>
                  <a:srgbClr val="FFFFFF"/>
                </a:solidFill>
              </a:rPr>
            </a:br>
            <a:r>
              <a:rPr lang="tr-TR" sz="2200" dirty="0">
                <a:solidFill>
                  <a:srgbClr val="FFFFFF"/>
                </a:solidFill>
              </a:rPr>
              <a:t>DESTEK BURSLARI</a:t>
            </a:r>
            <a:br>
              <a:rPr lang="tr-TR" sz="2800" dirty="0">
                <a:solidFill>
                  <a:srgbClr val="FFFFFF"/>
                </a:solidFill>
              </a:rPr>
            </a:br>
            <a:br>
              <a:rPr lang="tr-TR" sz="2800" dirty="0">
                <a:solidFill>
                  <a:srgbClr val="FFFFFF"/>
                </a:solidFill>
              </a:rPr>
            </a:br>
            <a:r>
              <a:rPr lang="tr-TR" sz="2200" dirty="0">
                <a:solidFill>
                  <a:srgbClr val="FFFFFF"/>
                </a:solidFill>
              </a:rPr>
              <a:t>Destek Bursu Nedir? </a:t>
            </a:r>
            <a:br>
              <a:rPr lang="tr-TR" sz="2800" dirty="0">
                <a:solidFill>
                  <a:srgbClr val="FFFFFF"/>
                </a:solidFill>
              </a:rPr>
            </a:br>
            <a:br>
              <a:rPr lang="tr-TR" sz="32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1653DCA4-D4C6-4DF0-74EE-AC83F8164F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C755F96C-0837-C0CD-1314-D4A5637A9B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37001C03-5DC2-52EE-85A1-58D8A46FC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7B266191-FA6E-7377-C2E8-36C26A951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2F93A42E-C3F5-C198-8B6A-742262669A72}"/>
              </a:ext>
            </a:extLst>
          </p:cNvPr>
          <p:cNvSpPr>
            <a:spLocks noGrp="1"/>
          </p:cNvSpPr>
          <p:nvPr>
            <p:ph idx="1"/>
          </p:nvPr>
        </p:nvSpPr>
        <p:spPr>
          <a:xfrm>
            <a:off x="6163404" y="518400"/>
            <a:ext cx="5266595" cy="5837949"/>
          </a:xfrm>
        </p:spPr>
        <p:txBody>
          <a:bodyPr anchor="ctr">
            <a:normAutofit/>
          </a:bodyPr>
          <a:lstStyle/>
          <a:p>
            <a:pPr algn="just"/>
            <a:r>
              <a:rPr lang="tr-TR" sz="2000" dirty="0">
                <a:solidFill>
                  <a:schemeClr val="tx1">
                    <a:alpha val="80000"/>
                  </a:schemeClr>
                </a:solidFill>
              </a:rPr>
              <a:t>Personel Bursu </a:t>
            </a:r>
          </a:p>
          <a:p>
            <a:pPr lvl="1" algn="just"/>
            <a:r>
              <a:rPr lang="tr-TR" sz="1600" dirty="0">
                <a:solidFill>
                  <a:schemeClr val="tx1">
                    <a:alpha val="80000"/>
                  </a:schemeClr>
                </a:solidFill>
              </a:rPr>
              <a:t>Başkent Üniversitesinde tam zamanlı çalışan akademik ve idari personelin kendisi ve bakmakla yükümlü olduğu çocuklarına, Başkent Üniversitesinin herhangi bir ön lisans veya lisans programına kayıtlı olmaları halinde (İngilizce Hazırlık Programı dahil), öğrenim ücretinin %25’i oranında personel bursu uygulanır. </a:t>
            </a:r>
          </a:p>
          <a:p>
            <a:pPr algn="just"/>
            <a:r>
              <a:rPr lang="tr-TR" sz="2000" dirty="0">
                <a:solidFill>
                  <a:schemeClr val="tx1">
                    <a:alpha val="80000"/>
                  </a:schemeClr>
                </a:solidFill>
              </a:rPr>
              <a:t>Kardeş Bursu </a:t>
            </a:r>
          </a:p>
          <a:p>
            <a:pPr lvl="1" algn="just"/>
            <a:r>
              <a:rPr lang="tr-TR" sz="1600" dirty="0">
                <a:solidFill>
                  <a:schemeClr val="tx1">
                    <a:alpha val="80000"/>
                  </a:schemeClr>
                </a:solidFill>
              </a:rPr>
              <a:t>Başkent Üniversitesinde kayıtlı olan kardeşlerden sonradan kayıt olana, öğrenim ücretinin %10’u oranında kardeş bursu verilir. </a:t>
            </a:r>
          </a:p>
          <a:p>
            <a:pPr algn="just"/>
            <a:r>
              <a:rPr lang="tr-TR" sz="2000" dirty="0">
                <a:solidFill>
                  <a:schemeClr val="tx1">
                    <a:alpha val="80000"/>
                  </a:schemeClr>
                </a:solidFill>
              </a:rPr>
              <a:t>Mezun Bursu </a:t>
            </a:r>
          </a:p>
          <a:p>
            <a:pPr lvl="1" algn="just"/>
            <a:r>
              <a:rPr lang="tr-TR" sz="1600" dirty="0">
                <a:solidFill>
                  <a:schemeClr val="tx1">
                    <a:alpha val="80000"/>
                  </a:schemeClr>
                </a:solidFill>
              </a:rPr>
              <a:t>Başkent Üniversitesinden ortaöğretim, ön lisans veya lisans mezunu olup ön lisans/lisans programlarına kayıt yaptıranlara öğrenim ücretinin %25’i oranında mezun bursu verilir. </a:t>
            </a:r>
            <a:endParaRPr lang="tr-TR" sz="2000" dirty="0">
              <a:solidFill>
                <a:schemeClr val="tx1">
                  <a:alpha val="80000"/>
                </a:schemeClr>
              </a:solidFill>
            </a:endParaRPr>
          </a:p>
          <a:p>
            <a:pPr marL="0" indent="0" algn="just">
              <a:buNone/>
            </a:pPr>
            <a:endParaRPr lang="tr-TR" sz="2000" dirty="0">
              <a:solidFill>
                <a:schemeClr val="tx1">
                  <a:alpha val="80000"/>
                </a:schemeClr>
              </a:solidFill>
            </a:endParaRPr>
          </a:p>
          <a:p>
            <a:pPr marL="0" indent="0" algn="just">
              <a:buNone/>
            </a:pPr>
            <a:endParaRPr lang="tr-TR" sz="2000" dirty="0">
              <a:solidFill>
                <a:schemeClr val="tx1">
                  <a:alpha val="80000"/>
                </a:schemeClr>
              </a:solidFill>
            </a:endParaRPr>
          </a:p>
          <a:p>
            <a:pPr algn="just">
              <a:spcBef>
                <a:spcPts val="400"/>
              </a:spcBef>
            </a:pPr>
            <a:r>
              <a:rPr lang="tr-TR" sz="1000" dirty="0">
                <a:solidFill>
                  <a:schemeClr val="tx1">
                    <a:alpha val="80000"/>
                  </a:schemeClr>
                </a:solidFill>
              </a:rPr>
              <a:t>Detaylar için; BAŞKENT ÜNİVERSİTESİ ÖĞRENİM ÜCRETİ VE BURS YÖNERGESİ: </a:t>
            </a:r>
            <a:r>
              <a:rPr lang="tr-TR" sz="1000" dirty="0">
                <a:solidFill>
                  <a:schemeClr val="tx1">
                    <a:alpha val="80000"/>
                  </a:schemeClr>
                </a:solidFill>
                <a:hlinkClick r:id="rId2"/>
              </a:rPr>
              <a:t>https://www.baskent.edu.tr/belgeler/mevzuat/yonerge/ogrenim-ucreti-ve-burs-yonergesi.pdf</a:t>
            </a:r>
            <a:r>
              <a:rPr lang="tr-TR" sz="1000" dirty="0">
                <a:solidFill>
                  <a:schemeClr val="tx1">
                    <a:alpha val="80000"/>
                  </a:schemeClr>
                </a:solidFill>
              </a:rPr>
              <a:t>    </a:t>
            </a:r>
            <a:endParaRPr lang="tr-TR" sz="2000" dirty="0">
              <a:solidFill>
                <a:schemeClr val="tx1">
                  <a:alpha val="80000"/>
                </a:schemeClr>
              </a:solidFill>
            </a:endParaRPr>
          </a:p>
          <a:p>
            <a:pPr algn="just"/>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3DDF97E5-8FEF-17A4-DCE6-9EEF9CF99C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367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ACAB3D-5A87-9DB9-C134-E1F8303D694C}"/>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8F29CAC7-76CF-DEFD-FAB1-25BC5E8C4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26A4BAEF-2AA0-0192-D715-6097E6E87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0C4F55C-5816-4BFA-0932-2B1BA4765297}"/>
              </a:ext>
            </a:extLst>
          </p:cNvPr>
          <p:cNvSpPr>
            <a:spLocks noGrp="1"/>
          </p:cNvSpPr>
          <p:nvPr>
            <p:ph type="title"/>
          </p:nvPr>
        </p:nvSpPr>
        <p:spPr>
          <a:xfrm>
            <a:off x="453007" y="381935"/>
            <a:ext cx="4743646" cy="5974414"/>
          </a:xfrm>
        </p:spPr>
        <p:txBody>
          <a:bodyPr anchor="ctr">
            <a:normAutofit fontScale="90000"/>
          </a:bodyPr>
          <a:lstStyle/>
          <a:p>
            <a:br>
              <a:rPr lang="tr-TR" sz="3200" dirty="0">
                <a:solidFill>
                  <a:srgbClr val="FFFFFF"/>
                </a:solidFill>
              </a:rPr>
            </a:br>
            <a:br>
              <a:rPr lang="tr-TR" sz="3200" dirty="0">
                <a:solidFill>
                  <a:srgbClr val="FFFFFF"/>
                </a:solidFill>
              </a:rPr>
            </a:br>
            <a:r>
              <a:rPr lang="tr-TR" sz="3200" dirty="0">
                <a:solidFill>
                  <a:srgbClr val="FFFFFF"/>
                </a:solidFill>
              </a:rPr>
              <a:t>DERS VE DERS SORUMLUSU DEĞERLENDİRME ANKETİ</a:t>
            </a:r>
            <a:br>
              <a:rPr lang="tr-TR" sz="3200" dirty="0">
                <a:solidFill>
                  <a:srgbClr val="FFFFFF"/>
                </a:solidFill>
              </a:rPr>
            </a:br>
            <a:br>
              <a:rPr lang="tr-TR" sz="3200" dirty="0">
                <a:solidFill>
                  <a:srgbClr val="FFFFFF"/>
                </a:solidFill>
              </a:rPr>
            </a:br>
            <a:br>
              <a:rPr lang="tr-TR" sz="3200" dirty="0">
                <a:solidFill>
                  <a:srgbClr val="FFFFFF"/>
                </a:solidFill>
              </a:rPr>
            </a:br>
            <a:br>
              <a:rPr lang="tr-TR" sz="3200" dirty="0">
                <a:solidFill>
                  <a:srgbClr val="FFFFFF"/>
                </a:solidFill>
              </a:rPr>
            </a:br>
            <a:r>
              <a:rPr lang="tr-TR" sz="2700" dirty="0">
                <a:solidFill>
                  <a:srgbClr val="FFFFFF"/>
                </a:solidFill>
              </a:rPr>
              <a:t>Ankette derse ve öğretim elemanına ilişkin görüşlerin açıklıkla paylaşılması için </a:t>
            </a:r>
            <a:r>
              <a:rPr lang="tr-TR" sz="2700" b="1" dirty="0">
                <a:solidFill>
                  <a:srgbClr val="FFFFFF"/>
                </a:solidFill>
              </a:rPr>
              <a:t>öğrencilerin kişisel bilgileri paylaşılmaz. </a:t>
            </a:r>
            <a:br>
              <a:rPr lang="tr-TR" sz="2700" b="1" dirty="0">
                <a:solidFill>
                  <a:srgbClr val="FFFFFF"/>
                </a:solidFill>
              </a:rPr>
            </a:br>
            <a:br>
              <a:rPr lang="tr-TR" sz="2700" b="1" dirty="0">
                <a:solidFill>
                  <a:srgbClr val="FFFFFF"/>
                </a:solidFill>
              </a:rPr>
            </a:br>
            <a:r>
              <a:rPr lang="tr-TR" sz="2700" b="1" u="sng" dirty="0">
                <a:solidFill>
                  <a:srgbClr val="FFFFFF"/>
                </a:solidFill>
              </a:rPr>
              <a:t>***</a:t>
            </a:r>
            <a:r>
              <a:rPr lang="tr-TR" sz="2700" b="1" i="1" u="sng" dirty="0">
                <a:solidFill>
                  <a:srgbClr val="FFFFFF"/>
                </a:solidFill>
              </a:rPr>
              <a:t>Değerlendirme yapılırken anketi hangi öğrencinin doldurduğu görülmez.***</a:t>
            </a:r>
            <a:r>
              <a:rPr lang="tr-TR" sz="2700" b="1" u="sng" dirty="0">
                <a:solidFill>
                  <a:srgbClr val="FFFFFF"/>
                </a:solidFill>
              </a:rPr>
              <a:t> </a:t>
            </a:r>
            <a:br>
              <a:rPr lang="tr-TR" sz="2700" dirty="0">
                <a:solidFill>
                  <a:srgbClr val="FFFFFF"/>
                </a:solidFill>
              </a:rPr>
            </a:br>
            <a:br>
              <a:rPr lang="tr-TR" sz="2700" dirty="0">
                <a:solidFill>
                  <a:srgbClr val="FFFFFF"/>
                </a:solidFill>
              </a:rPr>
            </a:br>
            <a:br>
              <a:rPr lang="tr-TR" sz="3200" dirty="0">
                <a:solidFill>
                  <a:srgbClr val="FFFFFF"/>
                </a:solidFill>
              </a:rPr>
            </a:br>
            <a:endParaRPr lang="tr-TR" sz="3200" dirty="0">
              <a:solidFill>
                <a:srgbClr val="FFFFFF"/>
              </a:solidFill>
            </a:endParaRPr>
          </a:p>
        </p:txBody>
      </p:sp>
      <p:grpSp>
        <p:nvGrpSpPr>
          <p:cNvPr id="7" name="Group 11">
            <a:extLst>
              <a:ext uri="{FF2B5EF4-FFF2-40B4-BE49-F238E27FC236}">
                <a16:creationId xmlns:a16="http://schemas.microsoft.com/office/drawing/2014/main" id="{A8AD65E3-B864-DC97-EB37-713C5DB146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8236CA94-9FF5-FEDA-1A14-5386F395B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DE6BD5B9-3E79-3CCB-7B03-4659EADC6A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E892D1E7-16D2-4FE7-70BA-3ABD0A5C7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E6817CAB-9C13-DA2F-A160-F48B7FD32817}"/>
              </a:ext>
            </a:extLst>
          </p:cNvPr>
          <p:cNvSpPr>
            <a:spLocks noGrp="1"/>
          </p:cNvSpPr>
          <p:nvPr>
            <p:ph idx="1"/>
          </p:nvPr>
        </p:nvSpPr>
        <p:spPr>
          <a:xfrm>
            <a:off x="6163404" y="518400"/>
            <a:ext cx="5266595" cy="5837949"/>
          </a:xfrm>
        </p:spPr>
        <p:txBody>
          <a:bodyPr anchor="ctr">
            <a:normAutofit fontScale="92500" lnSpcReduction="20000"/>
          </a:bodyPr>
          <a:lstStyle/>
          <a:p>
            <a:pPr algn="just"/>
            <a:endParaRPr lang="tr-TR" sz="2000" dirty="0">
              <a:solidFill>
                <a:schemeClr val="tx1">
                  <a:alpha val="80000"/>
                </a:schemeClr>
              </a:solidFill>
            </a:endParaRPr>
          </a:p>
          <a:p>
            <a:pPr algn="just"/>
            <a:endParaRPr lang="tr-TR" sz="2000" dirty="0">
              <a:solidFill>
                <a:schemeClr val="tx1">
                  <a:alpha val="80000"/>
                </a:schemeClr>
              </a:solidFill>
            </a:endParaRPr>
          </a:p>
          <a:p>
            <a:pPr algn="just"/>
            <a:r>
              <a:rPr lang="tr-TR" sz="2000" dirty="0">
                <a:solidFill>
                  <a:schemeClr val="tx1">
                    <a:alpha val="80000"/>
                  </a:schemeClr>
                </a:solidFill>
              </a:rPr>
              <a:t>Başkent Üniversitesinde tüm öğrenciler BUOBS sistemi üzerinden, Bahar ve Güz yarı yılları için harf notlarını öğrenmeden önce «DERS VE DERS SORUMLUSU DEĞERLENDİRME </a:t>
            </a:r>
            <a:r>
              <a:rPr lang="tr-TR" sz="2000" dirty="0" err="1">
                <a:solidFill>
                  <a:schemeClr val="tx1">
                    <a:alpha val="80000"/>
                  </a:schemeClr>
                </a:solidFill>
              </a:rPr>
              <a:t>ANKETİ»ni</a:t>
            </a:r>
            <a:r>
              <a:rPr lang="tr-TR" sz="2000" dirty="0">
                <a:solidFill>
                  <a:schemeClr val="tx1">
                    <a:alpha val="80000"/>
                  </a:schemeClr>
                </a:solidFill>
              </a:rPr>
              <a:t> doldurur.</a:t>
            </a:r>
          </a:p>
          <a:p>
            <a:pPr algn="just"/>
            <a:endParaRPr lang="tr-TR" sz="2000" dirty="0">
              <a:solidFill>
                <a:schemeClr val="tx1">
                  <a:alpha val="80000"/>
                </a:schemeClr>
              </a:solidFill>
            </a:endParaRPr>
          </a:p>
          <a:p>
            <a:pPr algn="just"/>
            <a:r>
              <a:rPr lang="tr-TR" sz="2000" dirty="0">
                <a:solidFill>
                  <a:schemeClr val="tx1">
                    <a:alpha val="80000"/>
                  </a:schemeClr>
                </a:solidFill>
              </a:rPr>
              <a:t>Anketin amacı, dersin öğrencilere katkısına ve öğretim elemanının performansına ilişkin geri bildirimlerinin birim yöneticileri tarafından değerlendirilme yapılmasını, koruyucu ve geliştirici önlemler almasını sağlamaktır. </a:t>
            </a:r>
          </a:p>
          <a:p>
            <a:pPr algn="just"/>
            <a:endParaRPr lang="tr-TR" sz="2000" dirty="0">
              <a:solidFill>
                <a:schemeClr val="tx1">
                  <a:alpha val="80000"/>
                </a:schemeClr>
              </a:solidFill>
            </a:endParaRPr>
          </a:p>
          <a:p>
            <a:pPr algn="just"/>
            <a:r>
              <a:rPr lang="tr-TR" sz="2000" dirty="0">
                <a:solidFill>
                  <a:schemeClr val="tx1">
                    <a:alpha val="80000"/>
                  </a:schemeClr>
                </a:solidFill>
              </a:rPr>
              <a:t>Anket sonunda «Öğrencilerin, dersin içeriğine, öğretim elemanına, kullanılan materyallere, </a:t>
            </a:r>
            <a:r>
              <a:rPr lang="tr-TR" sz="2000" dirty="0" err="1">
                <a:solidFill>
                  <a:schemeClr val="tx1">
                    <a:alpha val="80000"/>
                  </a:schemeClr>
                </a:solidFill>
              </a:rPr>
              <a:t>yüz</a:t>
            </a:r>
            <a:r>
              <a:rPr lang="tr-TR" sz="2000" dirty="0">
                <a:solidFill>
                  <a:schemeClr val="tx1">
                    <a:alpha val="80000"/>
                  </a:schemeClr>
                </a:solidFill>
              </a:rPr>
              <a:t> </a:t>
            </a:r>
            <a:r>
              <a:rPr lang="tr-TR" sz="2000" dirty="0" err="1">
                <a:solidFill>
                  <a:schemeClr val="tx1">
                    <a:alpha val="80000"/>
                  </a:schemeClr>
                </a:solidFill>
              </a:rPr>
              <a:t>yüze</a:t>
            </a:r>
            <a:r>
              <a:rPr lang="tr-TR" sz="2000" dirty="0">
                <a:solidFill>
                  <a:schemeClr val="tx1">
                    <a:alpha val="80000"/>
                  </a:schemeClr>
                </a:solidFill>
              </a:rPr>
              <a:t> ve uzaktan eğitim deneyimine ilişkin ilave </a:t>
            </a:r>
            <a:r>
              <a:rPr lang="tr-TR" sz="2000" dirty="0" err="1">
                <a:solidFill>
                  <a:schemeClr val="tx1">
                    <a:alpha val="80000"/>
                  </a:schemeClr>
                </a:solidFill>
              </a:rPr>
              <a:t>görüşleri</a:t>
            </a:r>
            <a:r>
              <a:rPr lang="tr-TR" sz="2000" dirty="0">
                <a:solidFill>
                  <a:schemeClr val="tx1">
                    <a:alpha val="80000"/>
                  </a:schemeClr>
                </a:solidFill>
              </a:rPr>
              <a:t>:» açık uçlu olarak sorulmaktadır. </a:t>
            </a:r>
          </a:p>
          <a:p>
            <a:pPr marL="0" indent="0" algn="just">
              <a:buNone/>
            </a:pPr>
            <a:br>
              <a:rPr lang="tr-TR" sz="2000" dirty="0">
                <a:solidFill>
                  <a:schemeClr val="tx1">
                    <a:alpha val="80000"/>
                  </a:schemeClr>
                </a:solidFill>
              </a:rPr>
            </a:br>
            <a:br>
              <a:rPr lang="tr-TR" sz="2000" dirty="0">
                <a:solidFill>
                  <a:schemeClr val="tx1">
                    <a:alpha val="80000"/>
                  </a:schemeClr>
                </a:solidFill>
              </a:rPr>
            </a:b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7544E7F4-5594-CD4C-3026-C1A8D2D785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058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4FD27-FE5E-3F43-DCC3-EBF41828A56A}"/>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893EDC1-BFA5-4DEC-6E0F-DCF8E64DA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A45456D4-0289-6E2D-989B-106BD2BFB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003E3735-812F-1946-9122-FC15CFDF486E}"/>
              </a:ext>
            </a:extLst>
          </p:cNvPr>
          <p:cNvSpPr>
            <a:spLocks noGrp="1"/>
          </p:cNvSpPr>
          <p:nvPr>
            <p:ph type="title"/>
          </p:nvPr>
        </p:nvSpPr>
        <p:spPr>
          <a:xfrm>
            <a:off x="1188069" y="381935"/>
            <a:ext cx="4008583" cy="5974414"/>
          </a:xfrm>
        </p:spPr>
        <p:txBody>
          <a:bodyPr anchor="ctr">
            <a:normAutofit/>
          </a:bodyPr>
          <a:lstStyle/>
          <a:p>
            <a:r>
              <a:rPr lang="tr-TR" sz="3200" dirty="0">
                <a:solidFill>
                  <a:srgbClr val="FFFFFF"/>
                </a:solidFill>
              </a:rPr>
              <a:t>ÖĞRENCİ MEMNUNİYETİ ANKETİ</a:t>
            </a:r>
            <a:br>
              <a:rPr lang="tr-TR" sz="3200" dirty="0">
                <a:solidFill>
                  <a:srgbClr val="FFFFFF"/>
                </a:solidFill>
              </a:rPr>
            </a:br>
            <a:br>
              <a:rPr lang="tr-TR" sz="3200" dirty="0">
                <a:solidFill>
                  <a:srgbClr val="FFFFFF"/>
                </a:solidFill>
              </a:rPr>
            </a:br>
            <a:br>
              <a:rPr lang="tr-TR" sz="3200" dirty="0">
                <a:solidFill>
                  <a:srgbClr val="FFFFFF"/>
                </a:solidFill>
              </a:rPr>
            </a:br>
            <a:r>
              <a:rPr lang="tr-TR" sz="2400" dirty="0">
                <a:solidFill>
                  <a:srgbClr val="FFFFFF"/>
                </a:solidFill>
              </a:rPr>
              <a:t>Ankette görüşlerin açıklıkla paylaşılması için </a:t>
            </a:r>
            <a:r>
              <a:rPr lang="tr-TR" sz="2400" b="1" dirty="0">
                <a:solidFill>
                  <a:srgbClr val="FFFFFF"/>
                </a:solidFill>
              </a:rPr>
              <a:t>öğrencilerin kişisel bilgileri paylaşılmaz. </a:t>
            </a:r>
            <a:br>
              <a:rPr lang="tr-TR" sz="2400" b="1" dirty="0">
                <a:solidFill>
                  <a:srgbClr val="FFFFFF"/>
                </a:solidFill>
              </a:rPr>
            </a:br>
            <a:br>
              <a:rPr lang="tr-TR" sz="2400" b="1" u="sng" dirty="0">
                <a:solidFill>
                  <a:srgbClr val="FFFFFF"/>
                </a:solidFill>
              </a:rPr>
            </a:br>
            <a:r>
              <a:rPr lang="tr-TR" sz="2400" b="1" u="sng" dirty="0">
                <a:solidFill>
                  <a:srgbClr val="FFFFFF"/>
                </a:solidFill>
              </a:rPr>
              <a:t>***</a:t>
            </a:r>
            <a:r>
              <a:rPr lang="tr-TR" sz="2400" b="1" i="1" u="sng" dirty="0">
                <a:solidFill>
                  <a:srgbClr val="FFFFFF"/>
                </a:solidFill>
              </a:rPr>
              <a:t>Değerlendirme yapılırken anketi hangi öğrencinin doldurduğu görülmez.***</a:t>
            </a:r>
            <a:br>
              <a:rPr lang="tr-TR" sz="2400" dirty="0">
                <a:solidFill>
                  <a:srgbClr val="FFFFFF"/>
                </a:solidFill>
              </a:rPr>
            </a:br>
            <a:endParaRPr lang="tr-TR" sz="2400" dirty="0">
              <a:solidFill>
                <a:srgbClr val="FFFFFF"/>
              </a:solidFill>
            </a:endParaRPr>
          </a:p>
        </p:txBody>
      </p:sp>
      <p:grpSp>
        <p:nvGrpSpPr>
          <p:cNvPr id="7" name="Group 11">
            <a:extLst>
              <a:ext uri="{FF2B5EF4-FFF2-40B4-BE49-F238E27FC236}">
                <a16:creationId xmlns:a16="http://schemas.microsoft.com/office/drawing/2014/main" id="{5712431B-4548-8653-4621-D60BA1130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37EDB119-6897-3827-4577-3BDBE33A3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74CF9FC4-C5C0-9267-B541-C9EFDEA6FE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426F9F7C-2A57-6E05-B675-9406257D9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EFFE5515-8C0E-06B5-6F1F-8B669DAD2CA7}"/>
              </a:ext>
            </a:extLst>
          </p:cNvPr>
          <p:cNvSpPr>
            <a:spLocks noGrp="1"/>
          </p:cNvSpPr>
          <p:nvPr>
            <p:ph idx="1"/>
          </p:nvPr>
        </p:nvSpPr>
        <p:spPr>
          <a:xfrm>
            <a:off x="6163404" y="518400"/>
            <a:ext cx="5266595" cy="5837949"/>
          </a:xfrm>
        </p:spPr>
        <p:txBody>
          <a:bodyPr anchor="ctr">
            <a:normAutofit/>
          </a:bodyPr>
          <a:lstStyle/>
          <a:p>
            <a:pPr algn="just"/>
            <a:r>
              <a:rPr lang="tr-TR" sz="2000" dirty="0">
                <a:solidFill>
                  <a:schemeClr val="tx1">
                    <a:alpha val="80000"/>
                  </a:schemeClr>
                </a:solidFill>
              </a:rPr>
              <a:t>Sosyal Bilimler Meslek Yüksekokulunda tüm öğrenciler Bahar yarı yılında için «</a:t>
            </a:r>
            <a:r>
              <a:rPr lang="tr-TR" sz="2000" dirty="0"/>
              <a:t>ÖĞRENCİ MEMNUNİYETİ </a:t>
            </a:r>
            <a:r>
              <a:rPr lang="tr-TR" sz="2000" dirty="0" err="1"/>
              <a:t>ANKETİ</a:t>
            </a:r>
            <a:r>
              <a:rPr lang="tr-TR" sz="2000" dirty="0" err="1">
                <a:solidFill>
                  <a:schemeClr val="tx1">
                    <a:alpha val="80000"/>
                  </a:schemeClr>
                </a:solidFill>
              </a:rPr>
              <a:t>»ni</a:t>
            </a:r>
            <a:r>
              <a:rPr lang="tr-TR" sz="2000" dirty="0">
                <a:solidFill>
                  <a:schemeClr val="tx1">
                    <a:alpha val="80000"/>
                  </a:schemeClr>
                </a:solidFill>
              </a:rPr>
              <a:t> doldurur.</a:t>
            </a:r>
          </a:p>
          <a:p>
            <a:pPr algn="just"/>
            <a:r>
              <a:rPr lang="tr-TR" sz="2000" dirty="0">
                <a:solidFill>
                  <a:schemeClr val="tx1">
                    <a:alpha val="80000"/>
                  </a:schemeClr>
                </a:solidFill>
              </a:rPr>
              <a:t>Yüksekokul bünyesindeki öğrencilerin, programları ve yüksekokul geneline ilişkin görüşlerini öğrenebilmek amacıyla Mayıs ayı içerisinde bir değerlendirme anketi gerçekleştirilir. </a:t>
            </a:r>
          </a:p>
          <a:p>
            <a:pPr algn="just"/>
            <a:r>
              <a:rPr lang="tr-TR" sz="2000" dirty="0">
                <a:solidFill>
                  <a:schemeClr val="tx1">
                    <a:alpha val="80000"/>
                  </a:schemeClr>
                </a:solidFill>
              </a:rPr>
              <a:t>Ankette: </a:t>
            </a:r>
          </a:p>
          <a:p>
            <a:pPr lvl="1" algn="just"/>
            <a:r>
              <a:rPr lang="tr-TR" sz="1600" dirty="0">
                <a:solidFill>
                  <a:schemeClr val="tx1">
                    <a:alpha val="80000"/>
                  </a:schemeClr>
                </a:solidFill>
              </a:rPr>
              <a:t>Programdaki derslerin işlenişi ders izlenceleri ile uyumu, </a:t>
            </a:r>
          </a:p>
          <a:p>
            <a:pPr lvl="1" algn="just"/>
            <a:r>
              <a:rPr lang="tr-TR" sz="1600" dirty="0">
                <a:solidFill>
                  <a:schemeClr val="tx1">
                    <a:alpha val="80000"/>
                  </a:schemeClr>
                </a:solidFill>
              </a:rPr>
              <a:t>Programdaki derslerin ara sınavları ile derste anlatılan konuların uyumu,</a:t>
            </a:r>
          </a:p>
          <a:p>
            <a:pPr lvl="1" algn="just"/>
            <a:r>
              <a:rPr lang="tr-TR" sz="1600" dirty="0">
                <a:solidFill>
                  <a:schemeClr val="tx1">
                    <a:alpha val="80000"/>
                  </a:schemeClr>
                </a:solidFill>
              </a:rPr>
              <a:t>Programdaki derslerden genel memnuniyet durumu tespit edilmeye çalışılmıştır.</a:t>
            </a:r>
          </a:p>
          <a:p>
            <a:pPr marL="0" indent="0" algn="just">
              <a:buNone/>
            </a:pP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DC7A1EAC-0EB8-4B42-28C3-CC105B4E12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243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KAMPÜS</a:t>
            </a:r>
            <a:br>
              <a:rPr lang="tr-TR" sz="3600" dirty="0">
                <a:solidFill>
                  <a:srgbClr val="FFFFFF"/>
                </a:solidFill>
              </a:rPr>
            </a:br>
            <a:br>
              <a:rPr lang="tr-TR" sz="3600" dirty="0">
                <a:solidFill>
                  <a:srgbClr val="FFFFFF"/>
                </a:solidFill>
              </a:rPr>
            </a:br>
            <a:br>
              <a:rPr lang="tr-TR" sz="3600" dirty="0">
                <a:solidFill>
                  <a:srgbClr val="FFFFFF"/>
                </a:solidFill>
              </a:rPr>
            </a:br>
            <a:r>
              <a:rPr lang="tr-TR" sz="3600" dirty="0">
                <a:solidFill>
                  <a:srgbClr val="FFFFFF"/>
                </a:solidFill>
              </a:rPr>
              <a:t>Öğrenci Toplulukları</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rPr>
              <a:t>Kültürel ve sosyal yönü ile iletişim becerileri gelişmiş, sorumluluk alabilen, kendisini tanımış ve tanıtmayı bilen bireylerin, mesleki alanlarında da başarılarının artacağı düşüncesinden hareketle; Üniversitemiz öğrencilerinin boş zamanlarını değerlendirmek, yeni ilgi alanları ile birlikte, dinlenme ve eğlenme alışkanlıkları kazanmalarını sağlamak amacıyla öğrenci topluluklarına üye olabilirsiniz.</a:t>
            </a:r>
          </a:p>
          <a:p>
            <a:pPr algn="just"/>
            <a:endParaRPr lang="tr-TR" sz="2000" dirty="0">
              <a:solidFill>
                <a:schemeClr val="tx1">
                  <a:alpha val="80000"/>
                </a:schemeClr>
              </a:solidFill>
            </a:endParaRPr>
          </a:p>
          <a:p>
            <a:pPr algn="just"/>
            <a:endParaRPr lang="tr-TR" sz="2000" dirty="0">
              <a:solidFill>
                <a:schemeClr val="tx1">
                  <a:alpha val="80000"/>
                </a:schemeClr>
              </a:solidFill>
            </a:endParaRPr>
          </a:p>
          <a:p>
            <a:pPr algn="just"/>
            <a:r>
              <a:rPr lang="tr-TR" sz="1200" dirty="0">
                <a:solidFill>
                  <a:schemeClr val="tx1">
                    <a:alpha val="80000"/>
                  </a:schemeClr>
                </a:solidFill>
              </a:rPr>
              <a:t>Kültür Hizmetleri Müdürlüğü: </a:t>
            </a:r>
            <a:r>
              <a:rPr lang="tr-TR" sz="1200" dirty="0">
                <a:solidFill>
                  <a:schemeClr val="tx1">
                    <a:alpha val="80000"/>
                  </a:schemeClr>
                </a:solidFill>
                <a:hlinkClick r:id="rId2"/>
              </a:rPr>
              <a:t>https://kultur.baskent.edu.tr/kw/index.php?birim=9987&amp;menu_id=2&amp;dil=TR</a:t>
            </a:r>
            <a:r>
              <a:rPr lang="tr-TR" sz="1200" dirty="0">
                <a:solidFill>
                  <a:schemeClr val="tx1">
                    <a:alpha val="80000"/>
                  </a:schemeClr>
                </a:solidFill>
              </a:rPr>
              <a:t> </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3190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KAMPÜS</a:t>
            </a:r>
            <a:br>
              <a:rPr lang="tr-TR" sz="3600" dirty="0">
                <a:solidFill>
                  <a:srgbClr val="FFFFFF"/>
                </a:solidFill>
              </a:rPr>
            </a:br>
            <a:br>
              <a:rPr lang="tr-TR" sz="3600" dirty="0">
                <a:solidFill>
                  <a:srgbClr val="FFFFFF"/>
                </a:solidFill>
              </a:rPr>
            </a:br>
            <a:br>
              <a:rPr lang="tr-TR" sz="3600" dirty="0">
                <a:solidFill>
                  <a:srgbClr val="FFFFFF"/>
                </a:solidFill>
              </a:rPr>
            </a:br>
            <a:r>
              <a:rPr lang="tr-TR" sz="3600" dirty="0">
                <a:solidFill>
                  <a:srgbClr val="FFFFFF"/>
                </a:solidFill>
              </a:rPr>
              <a:t>Kütüphane</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fontScale="92500" lnSpcReduction="20000"/>
          </a:bodyPr>
          <a:lstStyle/>
          <a:p>
            <a:pPr algn="just"/>
            <a:r>
              <a:rPr lang="tr-TR" sz="2000" dirty="0">
                <a:solidFill>
                  <a:schemeClr val="tx1">
                    <a:alpha val="80000"/>
                  </a:schemeClr>
                </a:solidFill>
              </a:rPr>
              <a:t>Kütüphanemiz 12.500 m2 alana ve 1627 kişilik oturma kapasitesine sahiptir. Türkiye'nin alan olarak en büyük vakıf üniversitesi kütüphanesidir. </a:t>
            </a:r>
          </a:p>
          <a:p>
            <a:pPr algn="just"/>
            <a:r>
              <a:rPr lang="tr-TR" sz="2000" dirty="0">
                <a:solidFill>
                  <a:schemeClr val="tx1">
                    <a:alpha val="80000"/>
                  </a:schemeClr>
                </a:solidFill>
              </a:rPr>
              <a:t>Kullanıcılarımızın katalog tarama ve araştırma yapabilecekleri 77 adet terminal barındırmaktadır. </a:t>
            </a:r>
          </a:p>
          <a:p>
            <a:pPr algn="just"/>
            <a:r>
              <a:rPr lang="tr-TR" sz="2000" dirty="0">
                <a:solidFill>
                  <a:schemeClr val="tx1">
                    <a:alpha val="80000"/>
                  </a:schemeClr>
                </a:solidFill>
              </a:rPr>
              <a:t>Ayrıca kişisel çalışma karelerine (2. kat) ve grup çalışma odalarına (-1. kat) sahiptir. </a:t>
            </a:r>
          </a:p>
          <a:p>
            <a:pPr algn="just"/>
            <a:r>
              <a:rPr lang="tr-TR" sz="2000" dirty="0">
                <a:solidFill>
                  <a:schemeClr val="tx1">
                    <a:alpha val="80000"/>
                  </a:schemeClr>
                </a:solidFill>
              </a:rPr>
              <a:t>Kütüphanemizin girişinde 7/24 açık olan ve kullanıcılarımızın ders çalışabilecekleri bir çalışma salonu vardır. </a:t>
            </a:r>
          </a:p>
          <a:p>
            <a:pPr algn="just"/>
            <a:r>
              <a:rPr lang="tr-TR" sz="2000" dirty="0">
                <a:solidFill>
                  <a:schemeClr val="tx1">
                    <a:alpha val="80000"/>
                  </a:schemeClr>
                </a:solidFill>
              </a:rPr>
              <a:t>-1. katta görme engelli kullanıcılarımız için tasarlanan Görme Engelliler Odası'nda özel donanım ve ekipmanlar yer almaktadır. </a:t>
            </a:r>
          </a:p>
          <a:p>
            <a:pPr algn="just"/>
            <a:r>
              <a:rPr lang="tr-TR" sz="2000" dirty="0">
                <a:solidFill>
                  <a:schemeClr val="tx1">
                    <a:alpha val="80000"/>
                  </a:schemeClr>
                </a:solidFill>
              </a:rPr>
              <a:t>Müzik ve sanat koleksiyonundan oluşan Müzik-Sanat Odası ve 13 terminalin yer aldığı görsel-işitsel kaynakları barındıran Görsel-İşitsel Salonu yine -1. katta bulunmaktadır. </a:t>
            </a:r>
          </a:p>
          <a:p>
            <a:pPr algn="just"/>
            <a:r>
              <a:rPr lang="tr-TR" sz="2000" dirty="0">
                <a:solidFill>
                  <a:schemeClr val="tx1">
                    <a:alpha val="80000"/>
                  </a:schemeClr>
                </a:solidFill>
              </a:rPr>
              <a:t>Değerli kişilerin ve yazarların özel koleksiyonları da bu kattadır ve tüm kullanıcılarımız yararlanabilmektedirler.</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141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KAMPÜS</a:t>
            </a:r>
            <a:br>
              <a:rPr lang="tr-TR" sz="3600" dirty="0">
                <a:solidFill>
                  <a:srgbClr val="FFFFFF"/>
                </a:solidFill>
              </a:rPr>
            </a:br>
            <a:br>
              <a:rPr lang="tr-TR" sz="3600" dirty="0">
                <a:solidFill>
                  <a:srgbClr val="FFFFFF"/>
                </a:solidFill>
              </a:rPr>
            </a:br>
            <a:br>
              <a:rPr lang="tr-TR" sz="3600" dirty="0">
                <a:solidFill>
                  <a:srgbClr val="FFFFFF"/>
                </a:solidFill>
              </a:rPr>
            </a:br>
            <a:r>
              <a:rPr lang="tr-TR" sz="3600" dirty="0">
                <a:solidFill>
                  <a:srgbClr val="FFFFFF"/>
                </a:solidFill>
              </a:rPr>
              <a:t>Kütüphane</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rPr>
              <a:t>İnternete bağlanarak kütüphane web sayfasından online katalog veya elektronik kaynak taraması yapılabilir. </a:t>
            </a:r>
          </a:p>
          <a:p>
            <a:pPr algn="just"/>
            <a:r>
              <a:rPr lang="tr-TR" sz="2000" dirty="0">
                <a:solidFill>
                  <a:schemeClr val="tx1">
                    <a:alpha val="80000"/>
                  </a:schemeClr>
                </a:solidFill>
              </a:rPr>
              <a:t>Kütüphane web sitesine ve online kataloğa akıllı cihazlardan ulaşmak mümkündür. </a:t>
            </a:r>
          </a:p>
          <a:p>
            <a:pPr algn="just"/>
            <a:r>
              <a:rPr lang="tr-TR" sz="2000" dirty="0">
                <a:solidFill>
                  <a:schemeClr val="tx1">
                    <a:alpha val="80000"/>
                  </a:schemeClr>
                </a:solidFill>
              </a:rPr>
              <a:t>Başkent Üniversitesi mensubu kullanıcılar üye olmak koşuluyla kütüphaneden ödünç materyal alabilmektedirler. </a:t>
            </a:r>
          </a:p>
          <a:p>
            <a:pPr algn="just"/>
            <a:r>
              <a:rPr lang="tr-TR" sz="2000" dirty="0">
                <a:solidFill>
                  <a:schemeClr val="tx1">
                    <a:alpha val="80000"/>
                  </a:schemeClr>
                </a:solidFill>
              </a:rPr>
              <a:t>Üye olmak için ise üniversite kimliği ile Ödünç Verme Birimi'ne müracaat edilmesi gerekmektedir. </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009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338860"/>
            <a:ext cx="3651101" cy="4270963"/>
          </a:xfrm>
        </p:spPr>
        <p:txBody>
          <a:bodyPr anchor="ctr">
            <a:normAutofit/>
          </a:bodyPr>
          <a:lstStyle/>
          <a:p>
            <a:pPr algn="ctr"/>
            <a:r>
              <a:rPr lang="tr-TR" sz="3600" dirty="0">
                <a:solidFill>
                  <a:srgbClr val="FFFFFF"/>
                </a:solidFill>
              </a:rPr>
              <a:t>İşletmede Mesleki Eğitim Uygulaması (3+1 Modeli)</a:t>
            </a:r>
            <a:br>
              <a:rPr lang="tr-TR" sz="3600" dirty="0">
                <a:solidFill>
                  <a:srgbClr val="FFFFFF"/>
                </a:solidFill>
              </a:rPr>
            </a:br>
            <a:br>
              <a:rPr lang="tr-TR" sz="3600" dirty="0">
                <a:solidFill>
                  <a:srgbClr val="FFFFFF"/>
                </a:solidFill>
              </a:rPr>
            </a:br>
            <a:r>
              <a:rPr lang="tr-TR" sz="3600" dirty="0">
                <a:solidFill>
                  <a:srgbClr val="FFFFFF"/>
                </a:solidFill>
              </a:rPr>
              <a:t>‘’İş Yeri Uygulaması Dersi’’</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141245" y="374394"/>
            <a:ext cx="5297547" cy="5981955"/>
          </a:xfrm>
        </p:spPr>
        <p:txBody>
          <a:bodyPr anchor="ctr">
            <a:normAutofit/>
          </a:bodyPr>
          <a:lstStyle/>
          <a:p>
            <a:pPr algn="just"/>
            <a:r>
              <a:rPr lang="tr-TR" sz="2000" dirty="0">
                <a:solidFill>
                  <a:schemeClr val="tx1">
                    <a:alpha val="80000"/>
                  </a:schemeClr>
                </a:solidFill>
              </a:rPr>
              <a:t>Program kataloğunuzun 4. yarıyılında (Bahar döneminde) yer alan </a:t>
            </a:r>
            <a:r>
              <a:rPr lang="tr-TR" sz="2000" b="1" dirty="0">
                <a:solidFill>
                  <a:schemeClr val="tx1">
                    <a:alpha val="80000"/>
                  </a:schemeClr>
                </a:solidFill>
              </a:rPr>
              <a:t>‘’İş Yeri Uygulaması’’</a:t>
            </a:r>
            <a:r>
              <a:rPr lang="tr-TR" sz="2000" dirty="0">
                <a:solidFill>
                  <a:schemeClr val="tx1">
                    <a:alpha val="80000"/>
                  </a:schemeClr>
                </a:solidFill>
              </a:rPr>
              <a:t> isimli ders 3+1 modeli olarak adlandırılan </a:t>
            </a:r>
            <a:r>
              <a:rPr lang="tr-TR" sz="2000" b="1" dirty="0">
                <a:solidFill>
                  <a:schemeClr val="tx1">
                    <a:alpha val="80000"/>
                  </a:schemeClr>
                </a:solidFill>
              </a:rPr>
              <a:t>İşletmede Mesleki Eğitim (İME)</a:t>
            </a:r>
            <a:r>
              <a:rPr lang="tr-TR" sz="2000" dirty="0">
                <a:solidFill>
                  <a:schemeClr val="tx1">
                    <a:alpha val="80000"/>
                  </a:schemeClr>
                </a:solidFill>
              </a:rPr>
              <a:t>’</a:t>
            </a:r>
            <a:r>
              <a:rPr lang="tr-TR" sz="2000" dirty="0" err="1">
                <a:solidFill>
                  <a:schemeClr val="tx1">
                    <a:alpha val="80000"/>
                  </a:schemeClr>
                </a:solidFill>
              </a:rPr>
              <a:t>dir</a:t>
            </a:r>
            <a:r>
              <a:rPr lang="tr-TR" sz="2000" dirty="0">
                <a:solidFill>
                  <a:schemeClr val="tx1">
                    <a:alpha val="80000"/>
                  </a:schemeClr>
                </a:solidFill>
              </a:rPr>
              <a:t>.</a:t>
            </a:r>
          </a:p>
          <a:p>
            <a:pPr algn="just"/>
            <a:r>
              <a:rPr lang="tr-TR" sz="2000" dirty="0">
                <a:solidFill>
                  <a:schemeClr val="tx1">
                    <a:alpha val="80000"/>
                  </a:schemeClr>
                </a:solidFill>
              </a:rPr>
              <a:t>İş Yeri Uygulaması dersinin amacı; öğrencilerimizin teorik eğitim süresince edindikleri bilgi, beceri ve yetkinliklerini gerçek iş ortamlarında uygulayarak geliştirmeleridir. Bu model sayesinde öğrencilerimiz mesleki deneyim kazanmakta, karar verme ve problem çözme becerilerini geliştirmekte, iş yaşamını yakından tanıma fırsatı elde etmektedir. </a:t>
            </a:r>
            <a:r>
              <a:rPr lang="tr-TR" sz="2000" dirty="0">
                <a:solidFill>
                  <a:srgbClr val="FF0000">
                    <a:alpha val="80000"/>
                  </a:srgbClr>
                </a:solidFill>
              </a:rPr>
              <a:t>Temel amaç; kısa sürede ve öğrenciyken istihdam yaratmaktır.</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4" name="Resim 3"/>
          <p:cNvPicPr>
            <a:picLocks noChangeAspect="1"/>
          </p:cNvPicPr>
          <p:nvPr/>
        </p:nvPicPr>
        <p:blipFill>
          <a:blip r:embed="rId2"/>
          <a:stretch>
            <a:fillRect/>
          </a:stretch>
        </p:blipFill>
        <p:spPr>
          <a:xfrm>
            <a:off x="1807488" y="4394531"/>
            <a:ext cx="2405814" cy="1636992"/>
          </a:xfrm>
          <a:prstGeom prst="rect">
            <a:avLst/>
          </a:prstGeom>
        </p:spPr>
      </p:pic>
    </p:spTree>
    <p:extLst>
      <p:ext uri="{BB962C8B-B14F-4D97-AF65-F5344CB8AC3E}">
        <p14:creationId xmlns:p14="http://schemas.microsoft.com/office/powerpoint/2010/main" val="3880453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374394"/>
            <a:ext cx="3651101" cy="4340629"/>
          </a:xfrm>
        </p:spPr>
        <p:txBody>
          <a:bodyPr anchor="ctr">
            <a:normAutofit/>
          </a:bodyPr>
          <a:lstStyle/>
          <a:p>
            <a:pPr algn="ctr"/>
            <a:r>
              <a:rPr lang="tr-TR" sz="3600" dirty="0">
                <a:solidFill>
                  <a:srgbClr val="FFFFFF"/>
                </a:solidFill>
              </a:rPr>
              <a:t>İşletmede Mesleki Eğitim Uygulaması (3+1 Modeli)</a:t>
            </a:r>
            <a:br>
              <a:rPr lang="tr-TR" sz="3600" dirty="0">
                <a:solidFill>
                  <a:srgbClr val="FFFFFF"/>
                </a:solidFill>
              </a:rPr>
            </a:br>
            <a:br>
              <a:rPr lang="tr-TR" sz="3600" dirty="0">
                <a:solidFill>
                  <a:srgbClr val="FFFFFF"/>
                </a:solidFill>
              </a:rPr>
            </a:br>
            <a:r>
              <a:rPr lang="tr-TR" sz="3600" dirty="0">
                <a:solidFill>
                  <a:srgbClr val="FFFFFF"/>
                </a:solidFill>
              </a:rPr>
              <a:t>‘’İş Yeri Uygulaması Dersi’’</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063295" y="374394"/>
            <a:ext cx="5290505" cy="6378098"/>
          </a:xfrm>
        </p:spPr>
        <p:txBody>
          <a:bodyPr>
            <a:normAutofit/>
          </a:bodyPr>
          <a:lstStyle/>
          <a:p>
            <a:pPr algn="ctr"/>
            <a:r>
              <a:rPr lang="tr-TR" sz="2000" b="1" u="sng" dirty="0"/>
              <a:t>Ders Detayları:</a:t>
            </a:r>
            <a:br>
              <a:rPr lang="tr-TR" sz="2000" b="1" u="sng" dirty="0"/>
            </a:br>
            <a:endParaRPr lang="tr-TR" sz="2000" b="1" u="sng" dirty="0"/>
          </a:p>
          <a:p>
            <a:pPr algn="just"/>
            <a:r>
              <a:rPr lang="tr-TR" sz="2000" b="1" dirty="0" err="1"/>
              <a:t>GNO’su</a:t>
            </a:r>
            <a:r>
              <a:rPr lang="tr-TR" sz="2000" b="1" dirty="0"/>
              <a:t> 1.80</a:t>
            </a:r>
            <a:r>
              <a:rPr lang="tr-TR" sz="2000" dirty="0"/>
              <a:t> ve üstü olan öğrenciler İş Yeri Uygulaması dersine katılım sağlayabilirler.</a:t>
            </a:r>
          </a:p>
          <a:p>
            <a:pPr algn="just"/>
            <a:r>
              <a:rPr lang="tr-TR" sz="2000" dirty="0"/>
              <a:t>Asgari olarak </a:t>
            </a:r>
            <a:r>
              <a:rPr lang="tr-TR" sz="2000" b="1" dirty="0"/>
              <a:t>70 iş günü </a:t>
            </a:r>
            <a:r>
              <a:rPr lang="tr-TR" sz="2000" dirty="0"/>
              <a:t>veya bir dönem boyunca İş Yeri Uygulaması dersi devam etmekte olup, ders kapsamında programınızla ilgili olan bir işletmede </a:t>
            </a:r>
            <a:r>
              <a:rPr lang="tr-TR" sz="2000" b="1" dirty="0"/>
              <a:t>tam zamanlı </a:t>
            </a:r>
            <a:r>
              <a:rPr lang="tr-TR" sz="2000" dirty="0"/>
              <a:t>şekilde ve </a:t>
            </a:r>
            <a:r>
              <a:rPr lang="tr-TR" sz="2000" b="1" dirty="0"/>
              <a:t>yüz yüze olarak </a:t>
            </a:r>
            <a:r>
              <a:rPr lang="tr-TR" sz="2000" dirty="0"/>
              <a:t>iş yeri uygulaması yapılacaktır.</a:t>
            </a:r>
          </a:p>
          <a:p>
            <a:pPr algn="just"/>
            <a:r>
              <a:rPr lang="tr-TR" sz="2000" dirty="0"/>
              <a:t>İş Yeri Uygulaması dersi süresince; işletmeler </a:t>
            </a:r>
            <a:r>
              <a:rPr lang="tr-TR" sz="2000" b="1" dirty="0"/>
              <a:t>asgari ücretin</a:t>
            </a:r>
            <a:r>
              <a:rPr lang="tr-TR" sz="2000" dirty="0"/>
              <a:t> 3’te 1’i oranında maaş/ücret vermektedir.</a:t>
            </a:r>
          </a:p>
          <a:p>
            <a:pPr algn="just"/>
            <a:r>
              <a:rPr lang="tr-TR" sz="2000" dirty="0"/>
              <a:t>İş Yeri Uygulaması dersi süresince; Başkent Üniversitesi uygulama sürecinde dahil olacak öğrencilere iş kazalarına ve meslek hastalıklarına karşı </a:t>
            </a:r>
            <a:r>
              <a:rPr lang="tr-TR" sz="2000" b="1" dirty="0"/>
              <a:t>sigorta</a:t>
            </a:r>
            <a:r>
              <a:rPr lang="tr-TR" sz="2000" dirty="0"/>
              <a:t> yapmaktadır.</a:t>
            </a:r>
          </a:p>
          <a:p>
            <a:pPr algn="just"/>
            <a:r>
              <a:rPr lang="tr-TR" sz="2000" dirty="0"/>
              <a:t>İşletmelerdeki uygulama sürecine düzenli </a:t>
            </a:r>
            <a:r>
              <a:rPr lang="tr-TR" sz="2000" b="1" dirty="0"/>
              <a:t>devam edilmesi </a:t>
            </a:r>
            <a:r>
              <a:rPr lang="tr-TR" sz="2000" dirty="0"/>
              <a:t>zorunluluk arz etmektedir. </a:t>
            </a:r>
          </a:p>
        </p:txBody>
      </p:sp>
      <p:pic>
        <p:nvPicPr>
          <p:cNvPr id="13" name="Resim 12"/>
          <p:cNvPicPr>
            <a:picLocks noChangeAspect="1"/>
          </p:cNvPicPr>
          <p:nvPr/>
        </p:nvPicPr>
        <p:blipFill>
          <a:blip r:embed="rId2"/>
          <a:stretch>
            <a:fillRect/>
          </a:stretch>
        </p:blipFill>
        <p:spPr>
          <a:xfrm>
            <a:off x="1810224" y="4340587"/>
            <a:ext cx="2405814" cy="1636992"/>
          </a:xfrm>
          <a:prstGeom prst="rect">
            <a:avLst/>
          </a:prstGeom>
        </p:spPr>
      </p:pic>
    </p:spTree>
    <p:extLst>
      <p:ext uri="{BB962C8B-B14F-4D97-AF65-F5344CB8AC3E}">
        <p14:creationId xmlns:p14="http://schemas.microsoft.com/office/powerpoint/2010/main" val="2291828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374394"/>
            <a:ext cx="3651101" cy="4270963"/>
          </a:xfrm>
        </p:spPr>
        <p:txBody>
          <a:bodyPr anchor="ctr">
            <a:normAutofit/>
          </a:bodyPr>
          <a:lstStyle/>
          <a:p>
            <a:pPr algn="ctr"/>
            <a:r>
              <a:rPr lang="tr-TR" sz="3600" dirty="0">
                <a:solidFill>
                  <a:srgbClr val="FFFFFF"/>
                </a:solidFill>
              </a:rPr>
              <a:t>İşletmede Mesleki Eğitim Uygulaması (3+1 Modeli)</a:t>
            </a:r>
            <a:br>
              <a:rPr lang="tr-TR" sz="3600" dirty="0">
                <a:solidFill>
                  <a:srgbClr val="FFFFFF"/>
                </a:solidFill>
              </a:rPr>
            </a:br>
            <a:br>
              <a:rPr lang="tr-TR" sz="3600" dirty="0">
                <a:solidFill>
                  <a:srgbClr val="FFFFFF"/>
                </a:solidFill>
              </a:rPr>
            </a:br>
            <a:r>
              <a:rPr lang="tr-TR" sz="3600" dirty="0">
                <a:solidFill>
                  <a:srgbClr val="FFFFFF"/>
                </a:solidFill>
              </a:rPr>
              <a:t>‘’İş Yeri Uygulaması Dersi’’</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063295" y="211014"/>
            <a:ext cx="5290505" cy="6541477"/>
          </a:xfrm>
        </p:spPr>
        <p:txBody>
          <a:bodyPr>
            <a:normAutofit/>
          </a:bodyPr>
          <a:lstStyle/>
          <a:p>
            <a:pPr algn="just"/>
            <a:r>
              <a:rPr lang="tr-TR" sz="2000" dirty="0"/>
              <a:t>İşletmede Mesleki Eğitim Modeli ile öğrencilerimiz henüz öğrenimlerini sürdürürken iş hayatına adım atmakta, mezuniyet sonrasında aranmakta olan deneyime sahip bireyler olarak kariyerlerine daha güçlü bir başlangıç yapabilmektedirler.</a:t>
            </a:r>
          </a:p>
          <a:p>
            <a:pPr algn="just"/>
            <a:r>
              <a:rPr lang="tr-TR" sz="2000" dirty="0"/>
              <a:t>Gelecek dönemlerde İş Yeri Uygulaması dersi ile ilgili olarak daha detaylı bilgiler ve detaylı oryantasyon sizlere tarafımızca sağlanacaktır.</a:t>
            </a:r>
          </a:p>
          <a:p>
            <a:pPr algn="just"/>
            <a:endParaRPr lang="tr-TR" sz="2000" dirty="0"/>
          </a:p>
          <a:p>
            <a:pPr algn="just"/>
            <a:endParaRPr lang="tr-TR" sz="2000" dirty="0"/>
          </a:p>
          <a:p>
            <a:pPr algn="just"/>
            <a:endParaRPr lang="tr-TR" sz="2000" dirty="0"/>
          </a:p>
        </p:txBody>
      </p:sp>
      <p:pic>
        <p:nvPicPr>
          <p:cNvPr id="3" name="Resim 2"/>
          <p:cNvPicPr>
            <a:picLocks noChangeAspect="1"/>
          </p:cNvPicPr>
          <p:nvPr/>
        </p:nvPicPr>
        <p:blipFill>
          <a:blip r:embed="rId2"/>
          <a:stretch>
            <a:fillRect/>
          </a:stretch>
        </p:blipFill>
        <p:spPr>
          <a:xfrm>
            <a:off x="1806751" y="4379526"/>
            <a:ext cx="2408129" cy="1639966"/>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8940" y="4009292"/>
            <a:ext cx="3161064" cy="2706387"/>
          </a:xfrm>
          <a:prstGeom prst="rect">
            <a:avLst/>
          </a:prstGeom>
        </p:spPr>
      </p:pic>
    </p:spTree>
    <p:extLst>
      <p:ext uri="{BB962C8B-B14F-4D97-AF65-F5344CB8AC3E}">
        <p14:creationId xmlns:p14="http://schemas.microsoft.com/office/powerpoint/2010/main" val="339340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C84A18-623C-A508-696B-625811CAB67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338124B-D4C1-596F-30AB-DF37D2FCB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0AFD167D-3252-9C9D-B06D-099A9F624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0DA28FE5-DA52-60D9-A6A8-5DFF4E5A0DDC}"/>
              </a:ext>
            </a:extLst>
          </p:cNvPr>
          <p:cNvSpPr>
            <a:spLocks noGrp="1"/>
          </p:cNvSpPr>
          <p:nvPr>
            <p:ph type="title"/>
          </p:nvPr>
        </p:nvSpPr>
        <p:spPr>
          <a:xfrm>
            <a:off x="1245071" y="374394"/>
            <a:ext cx="3651101" cy="4270963"/>
          </a:xfrm>
        </p:spPr>
        <p:txBody>
          <a:bodyPr anchor="ctr">
            <a:normAutofit/>
          </a:bodyPr>
          <a:lstStyle/>
          <a:p>
            <a:pPr algn="ctr"/>
            <a:r>
              <a:rPr lang="tr-TR" sz="3600" dirty="0">
                <a:solidFill>
                  <a:srgbClr val="FFFFFF"/>
                </a:solidFill>
              </a:rPr>
              <a:t>MEZUNLARIN İŞ İMKANI</a:t>
            </a:r>
          </a:p>
        </p:txBody>
      </p:sp>
      <p:sp>
        <p:nvSpPr>
          <p:cNvPr id="12" name="Graphic 11">
            <a:extLst>
              <a:ext uri="{FF2B5EF4-FFF2-40B4-BE49-F238E27FC236}">
                <a16:creationId xmlns:a16="http://schemas.microsoft.com/office/drawing/2014/main" id="{0A09BF13-DA6E-D637-2DCB-D20D9B4E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E620664B-5C6C-C46F-9B7D-11E9893F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AD406051-76D2-E6C1-71F7-7D3F7C577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D03C02D-50AE-DC02-B8F4-4C5580E16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a:extLst>
              <a:ext uri="{FF2B5EF4-FFF2-40B4-BE49-F238E27FC236}">
                <a16:creationId xmlns:a16="http://schemas.microsoft.com/office/drawing/2014/main" id="{5C262C1E-7626-AB3F-B4E8-3F2BD892E88A}"/>
              </a:ext>
            </a:extLst>
          </p:cNvPr>
          <p:cNvSpPr>
            <a:spLocks noGrp="1"/>
          </p:cNvSpPr>
          <p:nvPr>
            <p:ph idx="1"/>
          </p:nvPr>
        </p:nvSpPr>
        <p:spPr>
          <a:xfrm>
            <a:off x="6063295" y="211014"/>
            <a:ext cx="5290505" cy="6541477"/>
          </a:xfrm>
        </p:spPr>
        <p:txBody>
          <a:bodyPr>
            <a:normAutofit fontScale="55000" lnSpcReduction="20000"/>
          </a:bodyPr>
          <a:lstStyle/>
          <a:p>
            <a:pPr marL="0" indent="0">
              <a:buNone/>
            </a:pPr>
            <a:r>
              <a:rPr lang="tr-TR" dirty="0"/>
              <a:t>Turizm ve Otel İşletmeciliği ön lisans programı mezunları, 3+1 eğitim modelinin sağladığı yoğun saha deneyimi ve aldıkları çok yönlü teorik eğitim sayesinde ulusal ve uluslararası turizm sektörünün geniş yelpazesinde istihdam edilme avantajına sahiptir.</a:t>
            </a:r>
            <a:br>
              <a:rPr lang="tr-TR" sz="2000" dirty="0"/>
            </a:br>
            <a:r>
              <a:rPr lang="tr-TR" dirty="0"/>
              <a:t>Mezunlarımız şu alanlarda ve pozisyonlarda kariyerlerini şekillendirebilirler:</a:t>
            </a:r>
            <a:endParaRPr lang="tr-TR" sz="2000" dirty="0"/>
          </a:p>
          <a:p>
            <a:pPr algn="just"/>
            <a:r>
              <a:rPr lang="tr-TR" b="1" dirty="0"/>
              <a:t>Konaklama İşletmeleri (Oteller, Tatil Köyleri, Butik Oteller): </a:t>
            </a:r>
            <a:r>
              <a:rPr lang="tr-TR" dirty="0"/>
              <a:t>Otomasyon yazılımlarına olan pratik hakimiyetleri sayesinde ön büro, rezervasyon ve misafir ilişkileri departmanlarında yönetici adayı olarak görev alabilirler. Ayrıca odalar bölümü ve kat hizmetleri operasyonlarında denetim ve koordinasyon süreçlerini yönetebilirler.</a:t>
            </a:r>
            <a:endParaRPr lang="tr-TR" sz="2000" dirty="0"/>
          </a:p>
          <a:p>
            <a:pPr algn="just"/>
            <a:r>
              <a:rPr lang="tr-TR" b="1" dirty="0"/>
              <a:t>Yiyecek ve İçecek Endüstrisi: </a:t>
            </a:r>
            <a:r>
              <a:rPr lang="tr-TR" dirty="0"/>
              <a:t>Bağımsız restoranlarda veya otellerin yiyecek-içecek departmanlarında; mutfak üretiminden salon servisine, maliyet kontrolünden kongre ve ziyafet organizasyonlarına kadar operasyonel ve idari pozisyonlarda çalışabilirler.</a:t>
            </a:r>
          </a:p>
          <a:p>
            <a:pPr algn="just"/>
            <a:r>
              <a:rPr lang="tr-TR" b="1" dirty="0"/>
              <a:t>Seyahat Acenteleri ve Tur Operatörleri: </a:t>
            </a:r>
            <a:r>
              <a:rPr lang="tr-TR" dirty="0"/>
              <a:t>Biletleme, tur planlama, operasyon yönetimi ve destinasyon pazarlaması alanlarında uzmanlaşabilirler.</a:t>
            </a:r>
          </a:p>
          <a:p>
            <a:pPr algn="just"/>
            <a:r>
              <a:rPr lang="tr-TR" b="1" dirty="0"/>
              <a:t>Alternatif Turizm ve Etkinlik Yönetimi: </a:t>
            </a:r>
            <a:r>
              <a:rPr lang="tr-TR" dirty="0"/>
              <a:t>Sağlık turizmi tesisleri, kongre ve etkinlik (MICE) organizasyon firmaları, doğa ve macera turizmi ile rekreasyon işletmelerinin yönetimsel süreçlerini yürütebilirler.</a:t>
            </a:r>
          </a:p>
          <a:p>
            <a:pPr algn="just"/>
            <a:r>
              <a:rPr lang="tr-TR" b="1" dirty="0"/>
              <a:t>Sürdürülebilirlik ve Yenilikçi Kariyer Yolları: </a:t>
            </a:r>
            <a:r>
              <a:rPr lang="tr-TR" dirty="0"/>
              <a:t>Tüketici güvenini zedeleyen yeşil aklama gibi uygulamalardan uzak, etik değerlere bağlı eğitimleri sayesinde turizm işletmelerinin kurumsal iletişim ve sürdürülebilirlik koordinatörlüğü departmanlarında stratejik roller üstlenebilirler. Tüketici eğilimlerini karma yöntemlerle analiz edebilme becerileri, onları gelir yönetimi ve iş geliştirme pozisyonlarında da öne çıkarır.</a:t>
            </a:r>
            <a:endParaRPr lang="tr-TR" sz="2000" dirty="0"/>
          </a:p>
          <a:p>
            <a:pPr algn="just"/>
            <a:endParaRPr lang="tr-TR" sz="2000" dirty="0"/>
          </a:p>
          <a:p>
            <a:pPr algn="just"/>
            <a:endParaRPr lang="tr-TR" sz="2000" dirty="0"/>
          </a:p>
        </p:txBody>
      </p:sp>
      <p:pic>
        <p:nvPicPr>
          <p:cNvPr id="3" name="Resim 2">
            <a:extLst>
              <a:ext uri="{FF2B5EF4-FFF2-40B4-BE49-F238E27FC236}">
                <a16:creationId xmlns:a16="http://schemas.microsoft.com/office/drawing/2014/main" id="{97E2A9F9-D3B5-FD93-B402-FCEFC829C649}"/>
              </a:ext>
            </a:extLst>
          </p:cNvPr>
          <p:cNvPicPr>
            <a:picLocks noChangeAspect="1"/>
          </p:cNvPicPr>
          <p:nvPr/>
        </p:nvPicPr>
        <p:blipFill>
          <a:blip r:embed="rId2"/>
          <a:stretch>
            <a:fillRect/>
          </a:stretch>
        </p:blipFill>
        <p:spPr>
          <a:xfrm>
            <a:off x="1806751" y="4379526"/>
            <a:ext cx="2408129" cy="1639966"/>
          </a:xfrm>
          <a:prstGeom prst="rect">
            <a:avLst/>
          </a:prstGeom>
        </p:spPr>
      </p:pic>
    </p:spTree>
    <p:extLst>
      <p:ext uri="{BB962C8B-B14F-4D97-AF65-F5344CB8AC3E}">
        <p14:creationId xmlns:p14="http://schemas.microsoft.com/office/powerpoint/2010/main" val="2603049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74A2A5-65E5-4402-8FB5-FED6CF69F2D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935F80-350E-2B11-18B1-158206B01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D1107A5-567C-EF5D-B39A-47782A7EA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A02435A-3501-E86F-32DA-02D25A503388}"/>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DGS ve geçiş yapılabilecek </a:t>
            </a:r>
            <a:br>
              <a:rPr lang="tr-TR" sz="3600" dirty="0">
                <a:solidFill>
                  <a:srgbClr val="FFFFFF"/>
                </a:solidFill>
              </a:rPr>
            </a:br>
            <a:r>
              <a:rPr lang="tr-TR" sz="3600" b="1" dirty="0">
                <a:solidFill>
                  <a:srgbClr val="000000"/>
                </a:solidFill>
                <a:latin typeface="Verdana" panose="020B0604030504040204" pitchFamily="34" charset="0"/>
              </a:rPr>
              <a:t>"</a:t>
            </a:r>
            <a:r>
              <a:rPr lang="tr-TR" sz="3600" b="1" dirty="0">
                <a:solidFill>
                  <a:srgbClr val="9437FF"/>
                </a:solidFill>
              </a:rPr>
              <a:t>ÖRGÜN ÖĞRETİM</a:t>
            </a:r>
            <a:r>
              <a:rPr lang="tr-TR" sz="3600" b="1" dirty="0">
                <a:solidFill>
                  <a:srgbClr val="000000"/>
                </a:solidFill>
                <a:latin typeface="Verdana" panose="020B0604030504040204" pitchFamily="34" charset="0"/>
              </a:rPr>
              <a:t>"</a:t>
            </a:r>
            <a:r>
              <a:rPr lang="tr-TR" sz="3600" dirty="0">
                <a:solidFill>
                  <a:srgbClr val="FFFFFF"/>
                </a:solidFill>
              </a:rPr>
              <a:t> lisans programları</a:t>
            </a:r>
          </a:p>
        </p:txBody>
      </p:sp>
      <p:sp>
        <p:nvSpPr>
          <p:cNvPr id="12" name="Graphic 11">
            <a:extLst>
              <a:ext uri="{FF2B5EF4-FFF2-40B4-BE49-F238E27FC236}">
                <a16:creationId xmlns:a16="http://schemas.microsoft.com/office/drawing/2014/main" id="{3BF667B6-F8DC-80DF-AFC8-950A3F052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C64A611C-01C2-3D61-9CEE-C940881E4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B36C3FA4-55B4-EF0C-3AB2-CE9C2B1E0554}"/>
              </a:ext>
            </a:extLst>
          </p:cNvPr>
          <p:cNvSpPr>
            <a:spLocks noGrp="1"/>
          </p:cNvSpPr>
          <p:nvPr>
            <p:ph idx="1"/>
          </p:nvPr>
        </p:nvSpPr>
        <p:spPr>
          <a:xfrm>
            <a:off x="6297233" y="518400"/>
            <a:ext cx="4771607" cy="5837949"/>
          </a:xfrm>
        </p:spPr>
        <p:txBody>
          <a:bodyPr anchor="ctr">
            <a:normAutofit fontScale="92500" lnSpcReduction="10000"/>
          </a:bodyPr>
          <a:lstStyle/>
          <a:p>
            <a:pPr marL="0" indent="0" algn="just">
              <a:buNone/>
            </a:pPr>
            <a:r>
              <a:rPr lang="tr-TR" sz="2000" b="0" i="0" dirty="0">
                <a:solidFill>
                  <a:srgbClr val="000000"/>
                </a:solidFill>
                <a:effectLst/>
                <a:latin typeface="Verdana" panose="020B0604030504040204" pitchFamily="34" charset="0"/>
              </a:rPr>
              <a:t>Turizm ve Otel İşletmeciliği ön lisans programlarını başarı ile bitirenler ÖSYM tarafından açılan Dikey Geçiş Sınavı'nda (DGS) başarılı oldukları takdirde fakültelerin aşağıda belirtilen lisans programlarına dikey geçiş yapabilirler.</a:t>
            </a:r>
            <a:br>
              <a:rPr lang="tr-TR" sz="1400" dirty="0"/>
            </a:br>
            <a:br>
              <a:rPr lang="tr-TR" sz="1400" dirty="0"/>
            </a:br>
            <a:r>
              <a:rPr lang="tr-TR" sz="2000" b="0" i="0" dirty="0">
                <a:solidFill>
                  <a:srgbClr val="000000"/>
                </a:solidFill>
                <a:effectLst/>
                <a:latin typeface="Verdana" panose="020B0604030504040204" pitchFamily="34" charset="0"/>
              </a:rPr>
              <a:t>2026 yılı itibarıyla geçerli olan, DGS ile geçiş yapılabilecek </a:t>
            </a:r>
            <a:r>
              <a:rPr lang="tr-TR" sz="2000" b="1" i="0" dirty="0">
                <a:solidFill>
                  <a:srgbClr val="000000"/>
                </a:solidFill>
                <a:effectLst/>
                <a:latin typeface="Verdana" panose="020B0604030504040204" pitchFamily="34" charset="0"/>
              </a:rPr>
              <a:t>"ÖRGÜN ÖĞRETİM" </a:t>
            </a:r>
            <a:r>
              <a:rPr lang="tr-TR" sz="2000" b="0" i="0" dirty="0">
                <a:solidFill>
                  <a:srgbClr val="000000"/>
                </a:solidFill>
                <a:effectLst/>
                <a:latin typeface="Verdana" panose="020B0604030504040204" pitchFamily="34" charset="0"/>
              </a:rPr>
              <a:t>lisans programları.</a:t>
            </a:r>
            <a:br>
              <a:rPr lang="tr-TR" sz="1400" dirty="0"/>
            </a:br>
            <a:endParaRPr lang="tr-TR" sz="1400" dirty="0"/>
          </a:p>
          <a:p>
            <a:pPr algn="just"/>
            <a:r>
              <a:rPr lang="tr-TR" sz="2000" dirty="0">
                <a:solidFill>
                  <a:srgbClr val="000000"/>
                </a:solidFill>
                <a:latin typeface="Verdana" panose="020B0604030504040204" pitchFamily="34" charset="0"/>
              </a:rPr>
              <a:t>Ekonomi </a:t>
            </a:r>
            <a:r>
              <a:rPr lang="tr-TR" sz="2000" b="0" i="0" dirty="0">
                <a:solidFill>
                  <a:srgbClr val="000000"/>
                </a:solidFill>
                <a:effectLst/>
                <a:latin typeface="Verdana" panose="020B0604030504040204" pitchFamily="34" charset="0"/>
              </a:rPr>
              <a:t>ve Finans</a:t>
            </a:r>
          </a:p>
          <a:p>
            <a:pPr algn="just"/>
            <a:r>
              <a:rPr lang="tr-TR" sz="2000" b="0" i="0" dirty="0">
                <a:solidFill>
                  <a:srgbClr val="000000"/>
                </a:solidFill>
                <a:effectLst/>
                <a:latin typeface="Verdana" panose="020B0604030504040204" pitchFamily="34" charset="0"/>
              </a:rPr>
              <a:t>Gastronomi ve Mutfak Sanatları</a:t>
            </a:r>
          </a:p>
          <a:p>
            <a:pPr algn="just"/>
            <a:r>
              <a:rPr lang="tr-TR" sz="2000" b="0" i="0" dirty="0">
                <a:solidFill>
                  <a:srgbClr val="000000"/>
                </a:solidFill>
                <a:effectLst/>
                <a:latin typeface="Verdana" panose="020B0604030504040204" pitchFamily="34" charset="0"/>
              </a:rPr>
              <a:t>İşletme</a:t>
            </a:r>
          </a:p>
          <a:p>
            <a:pPr algn="just"/>
            <a:r>
              <a:rPr lang="tr-TR" sz="2000" b="0" i="0" dirty="0">
                <a:solidFill>
                  <a:srgbClr val="000000"/>
                </a:solidFill>
                <a:effectLst/>
                <a:latin typeface="Verdana" panose="020B0604030504040204" pitchFamily="34" charset="0"/>
              </a:rPr>
              <a:t>Rekreasyon Yönetimi</a:t>
            </a:r>
          </a:p>
          <a:p>
            <a:pPr algn="just"/>
            <a:r>
              <a:rPr lang="tr-TR" sz="2000" b="0" i="0" dirty="0">
                <a:solidFill>
                  <a:srgbClr val="000000"/>
                </a:solidFill>
                <a:effectLst/>
                <a:latin typeface="Verdana" panose="020B0604030504040204" pitchFamily="34" charset="0"/>
              </a:rPr>
              <a:t>Turizm İşletmeciliği</a:t>
            </a:r>
          </a:p>
          <a:p>
            <a:pPr algn="just"/>
            <a:r>
              <a:rPr lang="tr-TR" sz="2000" b="0" i="0" dirty="0">
                <a:solidFill>
                  <a:srgbClr val="000000"/>
                </a:solidFill>
                <a:effectLst/>
                <a:latin typeface="Verdana" panose="020B0604030504040204" pitchFamily="34" charset="0"/>
              </a:rPr>
              <a:t>Turizm Rehberliği</a:t>
            </a:r>
          </a:p>
          <a:p>
            <a:pPr algn="just"/>
            <a:r>
              <a:rPr lang="tr-TR" sz="2000" b="0" i="0" dirty="0">
                <a:solidFill>
                  <a:srgbClr val="000000"/>
                </a:solidFill>
                <a:effectLst/>
                <a:latin typeface="Verdana" panose="020B0604030504040204" pitchFamily="34" charset="0"/>
              </a:rPr>
              <a:t>Uluslararası İşletme Yönetimi</a:t>
            </a:r>
            <a:endParaRPr lang="tr-TR" sz="1400" dirty="0"/>
          </a:p>
          <a:p>
            <a:pPr algn="just"/>
            <a:r>
              <a:rPr lang="tr-TR" sz="2000" b="0" i="0" dirty="0">
                <a:solidFill>
                  <a:srgbClr val="000000"/>
                </a:solidFill>
                <a:effectLst/>
                <a:latin typeface="Verdana" panose="020B0604030504040204" pitchFamily="34" charset="0"/>
              </a:rPr>
              <a:t>Yiyecek ve İçecek İşletmeciliği</a:t>
            </a:r>
            <a:endParaRPr lang="tr-TR" sz="2000" dirty="0">
              <a:solidFill>
                <a:schemeClr val="tx1">
                  <a:alpha val="80000"/>
                </a:schemeClr>
              </a:solidFill>
            </a:endParaRPr>
          </a:p>
        </p:txBody>
      </p:sp>
      <p:sp>
        <p:nvSpPr>
          <p:cNvPr id="16" name="Graphic 10">
            <a:extLst>
              <a:ext uri="{FF2B5EF4-FFF2-40B4-BE49-F238E27FC236}">
                <a16:creationId xmlns:a16="http://schemas.microsoft.com/office/drawing/2014/main" id="{6E911057-FA7C-1163-865B-EDC8306C8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BA358F57-6915-45FB-1CB8-BDD01F3456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428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5C7BD7-BE9B-525D-1C3A-00E6EA3B5E4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435E2C-BF4E-BDDE-DF67-C0EB44176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807B85E1-EEED-0D39-5840-330103FD3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8A8DAE3-47A0-7A95-8A91-4B9727265243}"/>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DGS ve geçiş yapılabilecek </a:t>
            </a:r>
            <a:br>
              <a:rPr lang="tr-TR" sz="3600" dirty="0">
                <a:solidFill>
                  <a:srgbClr val="FFFFFF"/>
                </a:solidFill>
              </a:rPr>
            </a:br>
            <a:r>
              <a:rPr lang="tr-TR" sz="3600" b="1" dirty="0">
                <a:solidFill>
                  <a:srgbClr val="000000"/>
                </a:solidFill>
                <a:latin typeface="Verdana" panose="020B0604030504040204" pitchFamily="34" charset="0"/>
              </a:rPr>
              <a:t>"</a:t>
            </a:r>
            <a:r>
              <a:rPr lang="tr-TR" sz="3600" b="1" dirty="0">
                <a:solidFill>
                  <a:srgbClr val="9437FF"/>
                </a:solidFill>
              </a:rPr>
              <a:t>AÇIK ÖĞRETİM</a:t>
            </a:r>
            <a:r>
              <a:rPr lang="tr-TR" sz="3600" b="1" dirty="0">
                <a:solidFill>
                  <a:srgbClr val="000000"/>
                </a:solidFill>
                <a:latin typeface="Verdana" panose="020B0604030504040204" pitchFamily="34" charset="0"/>
              </a:rPr>
              <a:t>"</a:t>
            </a:r>
            <a:r>
              <a:rPr lang="tr-TR" sz="3600" dirty="0">
                <a:solidFill>
                  <a:srgbClr val="FFFFFF"/>
                </a:solidFill>
              </a:rPr>
              <a:t> lisans programları</a:t>
            </a:r>
          </a:p>
        </p:txBody>
      </p:sp>
      <p:sp>
        <p:nvSpPr>
          <p:cNvPr id="12" name="Graphic 11">
            <a:extLst>
              <a:ext uri="{FF2B5EF4-FFF2-40B4-BE49-F238E27FC236}">
                <a16:creationId xmlns:a16="http://schemas.microsoft.com/office/drawing/2014/main" id="{FD8F44D7-C8B8-EE02-7A62-6F5E56E69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09F432B5-6751-409B-9F55-339BABF954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A504572E-532A-67CE-5CC4-0DCB92FC4326}"/>
              </a:ext>
            </a:extLst>
          </p:cNvPr>
          <p:cNvSpPr>
            <a:spLocks noGrp="1"/>
          </p:cNvSpPr>
          <p:nvPr>
            <p:ph idx="1"/>
          </p:nvPr>
        </p:nvSpPr>
        <p:spPr>
          <a:xfrm>
            <a:off x="6297233" y="518400"/>
            <a:ext cx="4771607" cy="5837949"/>
          </a:xfrm>
        </p:spPr>
        <p:txBody>
          <a:bodyPr anchor="ctr">
            <a:normAutofit/>
          </a:bodyPr>
          <a:lstStyle/>
          <a:p>
            <a:pPr marL="0" indent="0" algn="just">
              <a:buNone/>
            </a:pPr>
            <a:r>
              <a:rPr lang="tr-TR" dirty="0">
                <a:latin typeface="Verdana" panose="020B0604030504040204" pitchFamily="34" charset="0"/>
                <a:ea typeface="Verdana" panose="020B0604030504040204" pitchFamily="34" charset="0"/>
              </a:rPr>
              <a:t>2026 yılı itibarıyla geçerli olan, DGS ile geçiş yapılabilecek "AÇIK ÖĞRETİM" lisans programları: </a:t>
            </a:r>
            <a:r>
              <a:rPr lang="tr-TR" sz="1400" b="1" dirty="0">
                <a:latin typeface="Verdana" panose="020B0604030504040204" pitchFamily="34" charset="0"/>
                <a:ea typeface="Verdana" panose="020B0604030504040204" pitchFamily="34" charset="0"/>
              </a:rPr>
              <a:t>(PROGRAMLARIN 5. YARIYILINA FARK DERSLERİ ALARAK KAYIT YAPILABİLECEKTİR)</a:t>
            </a:r>
          </a:p>
          <a:p>
            <a:pPr algn="just"/>
            <a:r>
              <a:rPr lang="tr-TR" sz="2000" dirty="0">
                <a:latin typeface="Verdana" panose="020B0604030504040204" pitchFamily="34" charset="0"/>
                <a:ea typeface="Verdana" panose="020B0604030504040204" pitchFamily="34" charset="0"/>
              </a:rPr>
              <a:t>Halkla İlişkiler ve Reklamcılık</a:t>
            </a:r>
          </a:p>
          <a:p>
            <a:pPr algn="just"/>
            <a:r>
              <a:rPr lang="tr-TR" sz="2000" b="0" i="0" dirty="0">
                <a:solidFill>
                  <a:srgbClr val="000000"/>
                </a:solidFill>
                <a:effectLst/>
                <a:latin typeface="Verdana" panose="020B0604030504040204" pitchFamily="34" charset="0"/>
                <a:ea typeface="Verdana" panose="020B0604030504040204" pitchFamily="34" charset="0"/>
              </a:rPr>
              <a:t>Halkla İlişkiler ve Tanıtım</a:t>
            </a:r>
          </a:p>
          <a:p>
            <a:pPr algn="just"/>
            <a:r>
              <a:rPr lang="tr-TR" sz="2000" dirty="0">
                <a:latin typeface="Verdana" panose="020B0604030504040204" pitchFamily="34" charset="0"/>
                <a:ea typeface="Verdana" panose="020B0604030504040204" pitchFamily="34" charset="0"/>
              </a:rPr>
              <a:t>Havacılık Yönetimi</a:t>
            </a:r>
          </a:p>
        </p:txBody>
      </p:sp>
      <p:sp>
        <p:nvSpPr>
          <p:cNvPr id="16" name="Graphic 10">
            <a:extLst>
              <a:ext uri="{FF2B5EF4-FFF2-40B4-BE49-F238E27FC236}">
                <a16:creationId xmlns:a16="http://schemas.microsoft.com/office/drawing/2014/main" id="{D647050A-FE09-6E35-007C-75791FA2E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D81DE28-9F47-E3C3-4B5C-216A193AEE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995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8215D6-BBC4-985E-21DF-741180B8605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E68AB9-2D13-89B9-0B72-518B8E0E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95B943D-850C-DCA4-3081-3B2AEC343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406AB9B4-47B2-E841-0BDD-B53374AFD61C}"/>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DGS ve geçiş yapılabilecek </a:t>
            </a:r>
            <a:br>
              <a:rPr lang="tr-TR" sz="3600" dirty="0">
                <a:solidFill>
                  <a:srgbClr val="FFFFFF"/>
                </a:solidFill>
              </a:rPr>
            </a:br>
            <a:r>
              <a:rPr lang="tr-TR" sz="3600" b="1" dirty="0">
                <a:solidFill>
                  <a:srgbClr val="000000"/>
                </a:solidFill>
                <a:latin typeface="Verdana" panose="020B0604030504040204" pitchFamily="34" charset="0"/>
              </a:rPr>
              <a:t>"</a:t>
            </a:r>
            <a:r>
              <a:rPr lang="tr-TR" sz="3600" b="1" dirty="0">
                <a:solidFill>
                  <a:srgbClr val="9437FF"/>
                </a:solidFill>
              </a:rPr>
              <a:t> AÇIK ÖĞRETİM</a:t>
            </a:r>
            <a:r>
              <a:rPr lang="tr-TR" sz="3600" b="1" dirty="0">
                <a:solidFill>
                  <a:srgbClr val="000000"/>
                </a:solidFill>
                <a:latin typeface="Verdana" panose="020B0604030504040204" pitchFamily="34" charset="0"/>
              </a:rPr>
              <a:t>"</a:t>
            </a:r>
            <a:r>
              <a:rPr lang="tr-TR" sz="3600" dirty="0">
                <a:solidFill>
                  <a:srgbClr val="FFFFFF"/>
                </a:solidFill>
              </a:rPr>
              <a:t> lisans programları</a:t>
            </a:r>
          </a:p>
        </p:txBody>
      </p:sp>
      <p:sp>
        <p:nvSpPr>
          <p:cNvPr id="12" name="Graphic 11">
            <a:extLst>
              <a:ext uri="{FF2B5EF4-FFF2-40B4-BE49-F238E27FC236}">
                <a16:creationId xmlns:a16="http://schemas.microsoft.com/office/drawing/2014/main" id="{B8DD7EC0-D3AF-1706-084A-9F58539201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96F2455E-28B9-8A74-BCC6-5D342D850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2CB0C9EA-F416-5A9B-27D0-553F0EE0C30C}"/>
              </a:ext>
            </a:extLst>
          </p:cNvPr>
          <p:cNvSpPr>
            <a:spLocks noGrp="1"/>
          </p:cNvSpPr>
          <p:nvPr>
            <p:ph idx="1"/>
          </p:nvPr>
        </p:nvSpPr>
        <p:spPr>
          <a:xfrm>
            <a:off x="6297233" y="518400"/>
            <a:ext cx="4771607" cy="5837949"/>
          </a:xfrm>
        </p:spPr>
        <p:txBody>
          <a:bodyPr anchor="ctr">
            <a:normAutofit/>
          </a:bodyPr>
          <a:lstStyle/>
          <a:p>
            <a:pPr marL="0" indent="0" algn="just">
              <a:buNone/>
            </a:pPr>
            <a:r>
              <a:rPr lang="tr-TR" dirty="0">
                <a:latin typeface="Verdana" panose="020B0604030504040204" pitchFamily="34" charset="0"/>
                <a:ea typeface="Verdana" panose="020B0604030504040204" pitchFamily="34" charset="0"/>
              </a:rPr>
              <a:t>2026 yılı itibarıyla geçerli olan, DGS ile geçiş yapılabilecek "AÇIK ÖĞRETİM" lisans programları: </a:t>
            </a:r>
            <a:r>
              <a:rPr lang="tr-TR" sz="1400" b="1" dirty="0">
                <a:latin typeface="Verdana" panose="020B0604030504040204" pitchFamily="34" charset="0"/>
                <a:ea typeface="Verdana" panose="020B0604030504040204" pitchFamily="34" charset="0"/>
              </a:rPr>
              <a:t>(PROGRAMLARIN 5. YARIYILINA FARK DERSLERİ ALMADAN KAYIT YAPILABİLECEKTİR) </a:t>
            </a:r>
          </a:p>
          <a:p>
            <a:pPr algn="just"/>
            <a:r>
              <a:rPr lang="tr-TR" sz="2000" dirty="0">
                <a:latin typeface="Verdana" panose="020B0604030504040204" pitchFamily="34" charset="0"/>
                <a:ea typeface="Verdana" panose="020B0604030504040204" pitchFamily="34" charset="0"/>
              </a:rPr>
              <a:t>Çalışma Ekonomisi ve Endüstri İlişkileri</a:t>
            </a:r>
          </a:p>
          <a:p>
            <a:pPr algn="just"/>
            <a:r>
              <a:rPr lang="tr-TR" sz="2000" dirty="0">
                <a:latin typeface="Verdana" panose="020B0604030504040204" pitchFamily="34" charset="0"/>
                <a:ea typeface="Verdana" panose="020B0604030504040204" pitchFamily="34" charset="0"/>
              </a:rPr>
              <a:t>İktisat</a:t>
            </a:r>
            <a:endParaRPr lang="tr-TR" sz="2000" b="0" i="0" dirty="0">
              <a:solidFill>
                <a:srgbClr val="000000"/>
              </a:solidFill>
              <a:effectLst/>
              <a:latin typeface="Verdana" panose="020B0604030504040204" pitchFamily="34" charset="0"/>
              <a:ea typeface="Verdana" panose="020B0604030504040204" pitchFamily="34" charset="0"/>
            </a:endParaRPr>
          </a:p>
          <a:p>
            <a:pPr algn="just"/>
            <a:r>
              <a:rPr lang="tr-TR" sz="2000" b="0" i="0" dirty="0">
                <a:solidFill>
                  <a:srgbClr val="000000"/>
                </a:solidFill>
                <a:effectLst/>
                <a:latin typeface="Verdana" panose="020B0604030504040204" pitchFamily="34" charset="0"/>
                <a:ea typeface="Verdana" panose="020B0604030504040204" pitchFamily="34" charset="0"/>
              </a:rPr>
              <a:t>İşletme</a:t>
            </a:r>
          </a:p>
          <a:p>
            <a:pPr algn="just"/>
            <a:r>
              <a:rPr lang="tr-TR" sz="2000" dirty="0">
                <a:latin typeface="Verdana" panose="020B0604030504040204" pitchFamily="34" charset="0"/>
                <a:ea typeface="Verdana" panose="020B0604030504040204" pitchFamily="34" charset="0"/>
              </a:rPr>
              <a:t>Kamu Yönetimi</a:t>
            </a:r>
            <a:endParaRPr lang="tr-TR" sz="2000" b="0" i="0" dirty="0">
              <a:solidFill>
                <a:srgbClr val="000000"/>
              </a:solidFill>
              <a:effectLst/>
              <a:latin typeface="Verdana" panose="020B0604030504040204" pitchFamily="34" charset="0"/>
              <a:ea typeface="Verdana" panose="020B0604030504040204" pitchFamily="34" charset="0"/>
            </a:endParaRPr>
          </a:p>
          <a:p>
            <a:pPr algn="just"/>
            <a:r>
              <a:rPr lang="tr-TR" sz="2000" dirty="0">
                <a:latin typeface="Verdana" panose="020B0604030504040204" pitchFamily="34" charset="0"/>
                <a:ea typeface="Verdana" panose="020B0604030504040204" pitchFamily="34" charset="0"/>
              </a:rPr>
              <a:t>Maliye</a:t>
            </a:r>
          </a:p>
          <a:p>
            <a:pPr algn="just"/>
            <a:r>
              <a:rPr lang="tr-TR" sz="2000" dirty="0">
                <a:latin typeface="Verdana" panose="020B0604030504040204" pitchFamily="34" charset="0"/>
                <a:ea typeface="Verdana" panose="020B0604030504040204" pitchFamily="34" charset="0"/>
              </a:rPr>
              <a:t>Siyaset Bilimi ve Kamu Yönetimi </a:t>
            </a:r>
          </a:p>
          <a:p>
            <a:pPr algn="just"/>
            <a:r>
              <a:rPr lang="tr-TR" sz="2000" dirty="0">
                <a:latin typeface="Verdana" panose="020B0604030504040204" pitchFamily="34" charset="0"/>
                <a:ea typeface="Verdana" panose="020B0604030504040204" pitchFamily="34" charset="0"/>
              </a:rPr>
              <a:t>Uluslararası İlişkiler</a:t>
            </a:r>
          </a:p>
        </p:txBody>
      </p:sp>
      <p:sp>
        <p:nvSpPr>
          <p:cNvPr id="16" name="Graphic 10">
            <a:extLst>
              <a:ext uri="{FF2B5EF4-FFF2-40B4-BE49-F238E27FC236}">
                <a16:creationId xmlns:a16="http://schemas.microsoft.com/office/drawing/2014/main" id="{A9A68D08-04F2-DBA2-9825-68E9BBEA8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EBF09DE1-FB89-B034-3611-3A56282E4D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976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9D694D-3DE7-AA7C-F69B-748E5FCA1FC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EED799-1EE4-3D02-E5AC-74FEB82DE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BB3F61AA-1F9B-D6FD-879E-D8EAB4DDC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26DB54B-DB37-0A6E-0498-86A07936923A}"/>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rPr>
              <a:t>Program Bilgi Paketi</a:t>
            </a:r>
          </a:p>
        </p:txBody>
      </p:sp>
      <p:sp>
        <p:nvSpPr>
          <p:cNvPr id="12" name="Graphic 11">
            <a:extLst>
              <a:ext uri="{FF2B5EF4-FFF2-40B4-BE49-F238E27FC236}">
                <a16:creationId xmlns:a16="http://schemas.microsoft.com/office/drawing/2014/main" id="{91D51698-400D-099F-8EF9-34AEEA62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AE9C59AE-1F35-F613-3A27-EC7D7F766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9C69F3BB-816A-2118-6146-C07640E657E0}"/>
              </a:ext>
            </a:extLst>
          </p:cNvPr>
          <p:cNvSpPr>
            <a:spLocks noGrp="1"/>
          </p:cNvSpPr>
          <p:nvPr>
            <p:ph idx="1"/>
          </p:nvPr>
        </p:nvSpPr>
        <p:spPr>
          <a:xfrm>
            <a:off x="6297233" y="518400"/>
            <a:ext cx="4771607" cy="5837949"/>
          </a:xfrm>
        </p:spPr>
        <p:txBody>
          <a:bodyPr anchor="ctr">
            <a:normAutofit/>
          </a:bodyPr>
          <a:lstStyle/>
          <a:p>
            <a:pPr marL="0" indent="0" algn="just">
              <a:buNone/>
            </a:pPr>
            <a:r>
              <a:rPr lang="tr-TR" dirty="0">
                <a:latin typeface="Verdana" panose="020B0604030504040204" pitchFamily="34" charset="0"/>
                <a:ea typeface="Verdana" panose="020B0604030504040204" pitchFamily="34" charset="0"/>
              </a:rPr>
              <a:t>SBMYO Web Sayfası ve Sosyal Medya Hesapları</a:t>
            </a:r>
          </a:p>
          <a:p>
            <a:pPr algn="just"/>
            <a:r>
              <a:rPr lang="tr-TR" sz="2000" dirty="0">
                <a:latin typeface="Verdana" panose="020B0604030504040204" pitchFamily="34" charset="0"/>
                <a:ea typeface="Verdana" panose="020B0604030504040204" pitchFamily="34" charset="0"/>
              </a:rPr>
              <a:t>Web Sayfamız: </a:t>
            </a:r>
            <a:r>
              <a:rPr lang="tr-TR" sz="2000" dirty="0">
                <a:latin typeface="Verdana" panose="020B0604030504040204" pitchFamily="34" charset="0"/>
                <a:ea typeface="Verdana" panose="020B0604030504040204" pitchFamily="34" charset="0"/>
                <a:hlinkClick r:id="rId2"/>
              </a:rPr>
              <a:t>http://sbmyo.baskent.edu.tr</a:t>
            </a:r>
            <a:r>
              <a:rPr lang="tr-TR" sz="2000" dirty="0">
                <a:latin typeface="Verdana" panose="020B0604030504040204" pitchFamily="34" charset="0"/>
                <a:ea typeface="Verdana" panose="020B0604030504040204" pitchFamily="34" charset="0"/>
              </a:rPr>
              <a:t> </a:t>
            </a:r>
          </a:p>
          <a:p>
            <a:pPr algn="just"/>
            <a:r>
              <a:rPr lang="tr-TR" sz="2000" dirty="0">
                <a:latin typeface="Verdana" panose="020B0604030504040204" pitchFamily="34" charset="0"/>
                <a:ea typeface="Verdana" panose="020B0604030504040204" pitchFamily="34" charset="0"/>
              </a:rPr>
              <a:t>Sosyal Medya Hesaplarımız: </a:t>
            </a:r>
          </a:p>
          <a:p>
            <a:pPr algn="just"/>
            <a:r>
              <a:rPr lang="tr-TR" sz="2000" dirty="0">
                <a:latin typeface="Verdana" panose="020B0604030504040204" pitchFamily="34" charset="0"/>
                <a:ea typeface="Verdana" panose="020B0604030504040204" pitchFamily="34" charset="0"/>
              </a:rPr>
              <a:t>Instagram: /</a:t>
            </a:r>
            <a:r>
              <a:rPr lang="tr-TR" sz="2000" dirty="0" err="1">
                <a:latin typeface="Verdana" panose="020B0604030504040204" pitchFamily="34" charset="0"/>
                <a:ea typeface="Verdana" panose="020B0604030504040204" pitchFamily="34" charset="0"/>
              </a:rPr>
              <a:t>sbmyo.baskentuni</a:t>
            </a:r>
            <a:r>
              <a:rPr lang="tr-TR" sz="2000" dirty="0">
                <a:latin typeface="Verdana" panose="020B0604030504040204" pitchFamily="34" charset="0"/>
                <a:ea typeface="Verdana" panose="020B0604030504040204" pitchFamily="34" charset="0"/>
              </a:rPr>
              <a:t> </a:t>
            </a:r>
          </a:p>
          <a:p>
            <a:pPr algn="just"/>
            <a:r>
              <a:rPr lang="tr-TR" sz="2000" dirty="0">
                <a:latin typeface="Verdana" panose="020B0604030504040204" pitchFamily="34" charset="0"/>
                <a:ea typeface="Verdana" panose="020B0604030504040204" pitchFamily="34" charset="0"/>
              </a:rPr>
              <a:t>Facebook: /</a:t>
            </a:r>
            <a:r>
              <a:rPr lang="tr-TR" sz="2000" dirty="0" err="1">
                <a:latin typeface="Verdana" panose="020B0604030504040204" pitchFamily="34" charset="0"/>
                <a:ea typeface="Verdana" panose="020B0604030504040204" pitchFamily="34" charset="0"/>
              </a:rPr>
              <a:t>sbmyo.baskentuni</a:t>
            </a:r>
            <a:endParaRPr lang="tr-TR" sz="2000" dirty="0">
              <a:latin typeface="Verdana" panose="020B0604030504040204" pitchFamily="34" charset="0"/>
              <a:ea typeface="Verdana" panose="020B0604030504040204" pitchFamily="34" charset="0"/>
            </a:endParaRPr>
          </a:p>
          <a:p>
            <a:pPr algn="just"/>
            <a:r>
              <a:rPr lang="tr-TR" sz="2000" dirty="0">
                <a:latin typeface="Verdana" panose="020B0604030504040204" pitchFamily="34" charset="0"/>
                <a:ea typeface="Verdana" panose="020B0604030504040204" pitchFamily="34" charset="0"/>
              </a:rPr>
              <a:t>Twitter: /</a:t>
            </a:r>
            <a:r>
              <a:rPr lang="tr-TR" sz="2000" dirty="0" err="1">
                <a:latin typeface="Verdana" panose="020B0604030504040204" pitchFamily="34" charset="0"/>
                <a:ea typeface="Verdana" panose="020B0604030504040204" pitchFamily="34" charset="0"/>
              </a:rPr>
              <a:t>sbmyobaskentuni</a:t>
            </a:r>
            <a:endParaRPr lang="tr-TR" sz="2000" dirty="0">
              <a:latin typeface="Verdana" panose="020B0604030504040204" pitchFamily="34" charset="0"/>
              <a:ea typeface="Verdana" panose="020B0604030504040204" pitchFamily="34" charset="0"/>
            </a:endParaRPr>
          </a:p>
          <a:p>
            <a:pPr algn="just"/>
            <a:r>
              <a:rPr lang="tr-TR" sz="2000" dirty="0">
                <a:latin typeface="Verdana" panose="020B0604030504040204" pitchFamily="34" charset="0"/>
                <a:ea typeface="Verdana" panose="020B0604030504040204" pitchFamily="34" charset="0"/>
              </a:rPr>
              <a:t>Youtube: </a:t>
            </a:r>
            <a:r>
              <a:rPr lang="tr-TR" sz="2000" dirty="0" err="1">
                <a:latin typeface="Verdana" panose="020B0604030504040204" pitchFamily="34" charset="0"/>
                <a:ea typeface="Verdana" panose="020B0604030504040204" pitchFamily="34" charset="0"/>
              </a:rPr>
              <a:t>Baskentunv</a:t>
            </a:r>
            <a:r>
              <a:rPr lang="tr-TR" sz="2000" dirty="0">
                <a:latin typeface="Verdana" panose="020B0604030504040204" pitchFamily="34" charset="0"/>
                <a:ea typeface="Verdana" panose="020B0604030504040204" pitchFamily="34" charset="0"/>
              </a:rPr>
              <a:t> (Başkent Üniversitesi)</a:t>
            </a:r>
          </a:p>
          <a:p>
            <a:pPr algn="just"/>
            <a:r>
              <a:rPr lang="tr-TR" sz="2000" dirty="0">
                <a:latin typeface="Verdana" panose="020B0604030504040204" pitchFamily="34" charset="0"/>
                <a:ea typeface="Verdana" panose="020B0604030504040204" pitchFamily="34" charset="0"/>
              </a:rPr>
              <a:t>SBMYO, İngilizce derslerini aldığınız binanın 3. katındadır.</a:t>
            </a:r>
          </a:p>
          <a:p>
            <a:pPr algn="just"/>
            <a:r>
              <a:rPr lang="tr-TR" sz="2000" dirty="0">
                <a:latin typeface="Verdana" panose="020B0604030504040204" pitchFamily="34" charset="0"/>
                <a:ea typeface="Verdana" panose="020B0604030504040204" pitchFamily="34" charset="0"/>
              </a:rPr>
              <a:t>Öğretim elemanı ofisleri C Blokta, Müdürlük ve Sekreterlik D Bloktadır.</a:t>
            </a:r>
          </a:p>
        </p:txBody>
      </p:sp>
      <p:sp>
        <p:nvSpPr>
          <p:cNvPr id="16" name="Graphic 10">
            <a:extLst>
              <a:ext uri="{FF2B5EF4-FFF2-40B4-BE49-F238E27FC236}">
                <a16:creationId xmlns:a16="http://schemas.microsoft.com/office/drawing/2014/main" id="{E06CC913-F41D-E197-CFB9-DB1916CCB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51065155-74F2-DA84-7E87-723C5B75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324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B29F88-C094-1430-CF57-375B37E3FAE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68939B-3C87-7807-004F-269904437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384A90BA-3309-D7CB-E4D9-28303FD99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D55992DF-CA35-CB43-4C6B-EBAEB0105D96}"/>
              </a:ext>
            </a:extLst>
          </p:cNvPr>
          <p:cNvSpPr>
            <a:spLocks noGrp="1"/>
          </p:cNvSpPr>
          <p:nvPr>
            <p:ph type="title"/>
          </p:nvPr>
        </p:nvSpPr>
        <p:spPr>
          <a:xfrm>
            <a:off x="1245072" y="1289765"/>
            <a:ext cx="3651101" cy="4270963"/>
          </a:xfrm>
        </p:spPr>
        <p:txBody>
          <a:bodyPr anchor="ctr">
            <a:normAutofit fontScale="90000"/>
          </a:bodyPr>
          <a:lstStyle/>
          <a:p>
            <a:pPr algn="ctr"/>
            <a:r>
              <a:rPr lang="tr-TR" sz="3600" dirty="0">
                <a:solidFill>
                  <a:srgbClr val="FFFFFF"/>
                </a:solidFill>
              </a:rPr>
              <a:t>Program Bilgi Paketine ulaşmak </a:t>
            </a:r>
            <a:r>
              <a:rPr lang="tr-TR" sz="3600" dirty="0" err="1">
                <a:solidFill>
                  <a:srgbClr val="FFFFFF"/>
                </a:solidFill>
              </a:rPr>
              <a:t>içinaşağıdaki</a:t>
            </a:r>
            <a:r>
              <a:rPr lang="tr-TR" sz="3600" dirty="0">
                <a:solidFill>
                  <a:srgbClr val="FFFFFF"/>
                </a:solidFill>
              </a:rPr>
              <a:t> bağlantıyı tıklayınız </a:t>
            </a:r>
            <a:r>
              <a:rPr lang="tr-TR" sz="3600" dirty="0">
                <a:solidFill>
                  <a:srgbClr val="FFFFFF"/>
                </a:solidFill>
                <a:hlinkClick r:id="rId2"/>
              </a:rPr>
              <a:t>https://truva.baskent.edu.tr/bilgipaketi/?dil=TR&amp;menu=akademik&amp;inner=genelBilgi&amp;birim=486</a:t>
            </a:r>
            <a:r>
              <a:rPr lang="tr-TR" sz="3600" dirty="0">
                <a:solidFill>
                  <a:srgbClr val="FFFFFF"/>
                </a:solidFill>
              </a:rPr>
              <a:t> </a:t>
            </a:r>
          </a:p>
        </p:txBody>
      </p:sp>
      <p:sp>
        <p:nvSpPr>
          <p:cNvPr id="12" name="Graphic 11">
            <a:extLst>
              <a:ext uri="{FF2B5EF4-FFF2-40B4-BE49-F238E27FC236}">
                <a16:creationId xmlns:a16="http://schemas.microsoft.com/office/drawing/2014/main" id="{740369D3-713A-3F7E-73EE-29536A845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F014F745-8274-E2F2-D22D-E38EA91A2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273A50A3-4D70-38EB-1B89-F949A5B8D858}"/>
              </a:ext>
            </a:extLst>
          </p:cNvPr>
          <p:cNvSpPr>
            <a:spLocks noGrp="1"/>
          </p:cNvSpPr>
          <p:nvPr>
            <p:ph idx="1"/>
          </p:nvPr>
        </p:nvSpPr>
        <p:spPr>
          <a:xfrm>
            <a:off x="6297233" y="518400"/>
            <a:ext cx="4771607" cy="5837949"/>
          </a:xfrm>
        </p:spPr>
        <p:txBody>
          <a:bodyPr anchor="ctr">
            <a:normAutofit/>
          </a:bodyPr>
          <a:lstStyle/>
          <a:p>
            <a:pPr marL="0" indent="0" algn="just">
              <a:buNone/>
            </a:pPr>
            <a:r>
              <a:rPr lang="tr-TR" dirty="0">
                <a:latin typeface="Verdana" panose="020B0604030504040204" pitchFamily="34" charset="0"/>
                <a:ea typeface="Verdana" panose="020B0604030504040204" pitchFamily="34" charset="0"/>
              </a:rPr>
              <a:t>SBMYO Web Sayfası ve Sosyal Medya Hesapları</a:t>
            </a:r>
          </a:p>
          <a:p>
            <a:pPr algn="just"/>
            <a:r>
              <a:rPr lang="tr-TR" sz="2000" dirty="0">
                <a:latin typeface="Verdana" panose="020B0604030504040204" pitchFamily="34" charset="0"/>
                <a:ea typeface="Verdana" panose="020B0604030504040204" pitchFamily="34" charset="0"/>
              </a:rPr>
              <a:t>Web Sayfamız: </a:t>
            </a:r>
            <a:r>
              <a:rPr lang="tr-TR" sz="2000" dirty="0">
                <a:latin typeface="Verdana" panose="020B0604030504040204" pitchFamily="34" charset="0"/>
                <a:ea typeface="Verdana" panose="020B0604030504040204" pitchFamily="34" charset="0"/>
                <a:hlinkClick r:id="rId3"/>
              </a:rPr>
              <a:t>http://sbmyo.baskent.edu.tr</a:t>
            </a:r>
            <a:r>
              <a:rPr lang="tr-TR" sz="2000" dirty="0">
                <a:latin typeface="Verdana" panose="020B0604030504040204" pitchFamily="34" charset="0"/>
                <a:ea typeface="Verdana" panose="020B0604030504040204" pitchFamily="34" charset="0"/>
              </a:rPr>
              <a:t> </a:t>
            </a:r>
          </a:p>
          <a:p>
            <a:pPr algn="just"/>
            <a:r>
              <a:rPr lang="tr-TR" sz="2000" dirty="0">
                <a:latin typeface="Verdana" panose="020B0604030504040204" pitchFamily="34" charset="0"/>
                <a:ea typeface="Verdana" panose="020B0604030504040204" pitchFamily="34" charset="0"/>
              </a:rPr>
              <a:t>Sosyal Medya Hesaplarımız: </a:t>
            </a:r>
          </a:p>
          <a:p>
            <a:pPr algn="just"/>
            <a:r>
              <a:rPr lang="tr-TR" sz="2000" dirty="0">
                <a:latin typeface="Verdana" panose="020B0604030504040204" pitchFamily="34" charset="0"/>
                <a:ea typeface="Verdana" panose="020B0604030504040204" pitchFamily="34" charset="0"/>
              </a:rPr>
              <a:t>Instagram: /</a:t>
            </a:r>
            <a:r>
              <a:rPr lang="tr-TR" sz="2000" dirty="0" err="1">
                <a:latin typeface="Verdana" panose="020B0604030504040204" pitchFamily="34" charset="0"/>
                <a:ea typeface="Verdana" panose="020B0604030504040204" pitchFamily="34" charset="0"/>
              </a:rPr>
              <a:t>sbmyo.baskentuni</a:t>
            </a:r>
            <a:r>
              <a:rPr lang="tr-TR" sz="2000" dirty="0">
                <a:latin typeface="Verdana" panose="020B0604030504040204" pitchFamily="34" charset="0"/>
                <a:ea typeface="Verdana" panose="020B0604030504040204" pitchFamily="34" charset="0"/>
              </a:rPr>
              <a:t> </a:t>
            </a:r>
          </a:p>
          <a:p>
            <a:pPr algn="just"/>
            <a:r>
              <a:rPr lang="tr-TR" sz="2000" dirty="0">
                <a:latin typeface="Verdana" panose="020B0604030504040204" pitchFamily="34" charset="0"/>
                <a:ea typeface="Verdana" panose="020B0604030504040204" pitchFamily="34" charset="0"/>
              </a:rPr>
              <a:t>Facebook: /</a:t>
            </a:r>
            <a:r>
              <a:rPr lang="tr-TR" sz="2000" dirty="0" err="1">
                <a:latin typeface="Verdana" panose="020B0604030504040204" pitchFamily="34" charset="0"/>
                <a:ea typeface="Verdana" panose="020B0604030504040204" pitchFamily="34" charset="0"/>
              </a:rPr>
              <a:t>sbmyo.baskentuni</a:t>
            </a:r>
            <a:endParaRPr lang="tr-TR" sz="2000" dirty="0">
              <a:latin typeface="Verdana" panose="020B0604030504040204" pitchFamily="34" charset="0"/>
              <a:ea typeface="Verdana" panose="020B0604030504040204" pitchFamily="34" charset="0"/>
            </a:endParaRPr>
          </a:p>
          <a:p>
            <a:pPr algn="just"/>
            <a:r>
              <a:rPr lang="tr-TR" sz="2000" dirty="0">
                <a:latin typeface="Verdana" panose="020B0604030504040204" pitchFamily="34" charset="0"/>
                <a:ea typeface="Verdana" panose="020B0604030504040204" pitchFamily="34" charset="0"/>
              </a:rPr>
              <a:t>Twitter: /</a:t>
            </a:r>
            <a:r>
              <a:rPr lang="tr-TR" sz="2000" dirty="0" err="1">
                <a:latin typeface="Verdana" panose="020B0604030504040204" pitchFamily="34" charset="0"/>
                <a:ea typeface="Verdana" panose="020B0604030504040204" pitchFamily="34" charset="0"/>
              </a:rPr>
              <a:t>sbmyobaskentuni</a:t>
            </a:r>
            <a:endParaRPr lang="tr-TR" sz="2000" dirty="0">
              <a:latin typeface="Verdana" panose="020B0604030504040204" pitchFamily="34" charset="0"/>
              <a:ea typeface="Verdana" panose="020B0604030504040204" pitchFamily="34" charset="0"/>
            </a:endParaRPr>
          </a:p>
          <a:p>
            <a:pPr algn="just"/>
            <a:r>
              <a:rPr lang="tr-TR" sz="2000" dirty="0">
                <a:latin typeface="Verdana" panose="020B0604030504040204" pitchFamily="34" charset="0"/>
                <a:ea typeface="Verdana" panose="020B0604030504040204" pitchFamily="34" charset="0"/>
              </a:rPr>
              <a:t>Youtube: </a:t>
            </a:r>
            <a:r>
              <a:rPr lang="tr-TR" sz="2000" dirty="0" err="1">
                <a:latin typeface="Verdana" panose="020B0604030504040204" pitchFamily="34" charset="0"/>
                <a:ea typeface="Verdana" panose="020B0604030504040204" pitchFamily="34" charset="0"/>
              </a:rPr>
              <a:t>Baskentunv</a:t>
            </a:r>
            <a:r>
              <a:rPr lang="tr-TR" sz="2000" dirty="0">
                <a:latin typeface="Verdana" panose="020B0604030504040204" pitchFamily="34" charset="0"/>
                <a:ea typeface="Verdana" panose="020B0604030504040204" pitchFamily="34" charset="0"/>
              </a:rPr>
              <a:t> (Başkent Üniversitesi)</a:t>
            </a:r>
          </a:p>
          <a:p>
            <a:pPr algn="just"/>
            <a:r>
              <a:rPr lang="tr-TR" sz="2000" dirty="0">
                <a:latin typeface="Verdana" panose="020B0604030504040204" pitchFamily="34" charset="0"/>
                <a:ea typeface="Verdana" panose="020B0604030504040204" pitchFamily="34" charset="0"/>
              </a:rPr>
              <a:t>SBMYO, İngilizce derslerini aldığınız binanın 3. katındadır.</a:t>
            </a:r>
          </a:p>
          <a:p>
            <a:pPr algn="just"/>
            <a:r>
              <a:rPr lang="tr-TR" sz="2000" dirty="0">
                <a:latin typeface="Verdana" panose="020B0604030504040204" pitchFamily="34" charset="0"/>
                <a:ea typeface="Verdana" panose="020B0604030504040204" pitchFamily="34" charset="0"/>
              </a:rPr>
              <a:t>Öğretim elemanı ofisleri C Blokta, Müdürlük ve Sekreterlik D Bloktadır.</a:t>
            </a:r>
          </a:p>
        </p:txBody>
      </p:sp>
      <p:sp>
        <p:nvSpPr>
          <p:cNvPr id="16" name="Graphic 10">
            <a:extLst>
              <a:ext uri="{FF2B5EF4-FFF2-40B4-BE49-F238E27FC236}">
                <a16:creationId xmlns:a16="http://schemas.microsoft.com/office/drawing/2014/main" id="{300E9428-4640-62B9-A618-A56738C30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5564719E-E756-532E-2909-E8815B7031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5" name="Resim 4">
            <a:extLst>
              <a:ext uri="{FF2B5EF4-FFF2-40B4-BE49-F238E27FC236}">
                <a16:creationId xmlns:a16="http://schemas.microsoft.com/office/drawing/2014/main" id="{B0996471-058E-D680-7765-5A42B2C0EF4E}"/>
              </a:ext>
            </a:extLst>
          </p:cNvPr>
          <p:cNvPicPr>
            <a:picLocks noChangeAspect="1"/>
          </p:cNvPicPr>
          <p:nvPr/>
        </p:nvPicPr>
        <p:blipFill>
          <a:blip r:embed="rId4"/>
          <a:stretch>
            <a:fillRect/>
          </a:stretch>
        </p:blipFill>
        <p:spPr>
          <a:xfrm>
            <a:off x="5774819" y="8878"/>
            <a:ext cx="6417182" cy="6840244"/>
          </a:xfrm>
          <a:prstGeom prst="rect">
            <a:avLst/>
          </a:prstGeom>
        </p:spPr>
      </p:pic>
    </p:spTree>
    <p:extLst>
      <p:ext uri="{BB962C8B-B14F-4D97-AF65-F5344CB8AC3E}">
        <p14:creationId xmlns:p14="http://schemas.microsoft.com/office/powerpoint/2010/main" val="2401376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762BE7-F520-C2C2-6387-9375BA1DAC97}"/>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E863DD9-E33F-7789-DE11-BD55A0F8A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4E58924D-D8F1-7277-F975-D484F1634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7BBDA2BC-8BB9-2AA1-A9D3-CE98F4B85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23BB9998-B54C-BC67-4C7E-13200C2D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E880DFF0-5339-418D-3403-E7DA2EC1D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8D7CA5F4-13F0-15DA-1C07-4D825CF07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8D41A255-AA18-AB87-ADB6-07012FB56341}"/>
              </a:ext>
            </a:extLst>
          </p:cNvPr>
          <p:cNvSpPr>
            <a:spLocks noGrp="1"/>
          </p:cNvSpPr>
          <p:nvPr>
            <p:ph type="title"/>
          </p:nvPr>
        </p:nvSpPr>
        <p:spPr>
          <a:xfrm>
            <a:off x="586478" y="1683756"/>
            <a:ext cx="3115265" cy="2396359"/>
          </a:xfrm>
        </p:spPr>
        <p:txBody>
          <a:bodyPr anchor="b">
            <a:normAutofit/>
          </a:bodyPr>
          <a:lstStyle/>
          <a:p>
            <a:pPr algn="r"/>
            <a:br>
              <a:rPr lang="tr-TR" sz="2800" dirty="0">
                <a:solidFill>
                  <a:srgbClr val="FFFFFF"/>
                </a:solidFill>
              </a:rPr>
            </a:br>
            <a:r>
              <a:rPr lang="tr-TR" sz="2800" dirty="0">
                <a:solidFill>
                  <a:srgbClr val="FFFFFF"/>
                </a:solidFill>
              </a:rPr>
              <a:t>Çift Anadal İmkanları</a:t>
            </a:r>
            <a:br>
              <a:rPr lang="tr-TR" sz="2800" dirty="0">
                <a:solidFill>
                  <a:srgbClr val="FFFFFF"/>
                </a:solidFill>
              </a:rPr>
            </a:br>
            <a:endParaRPr lang="tr-TR" sz="2800" dirty="0">
              <a:solidFill>
                <a:srgbClr val="FFFFFF"/>
              </a:solidFill>
            </a:endParaRPr>
          </a:p>
        </p:txBody>
      </p:sp>
      <p:sp>
        <p:nvSpPr>
          <p:cNvPr id="5" name="İçerik Yer Tutucusu 4">
            <a:extLst>
              <a:ext uri="{FF2B5EF4-FFF2-40B4-BE49-F238E27FC236}">
                <a16:creationId xmlns:a16="http://schemas.microsoft.com/office/drawing/2014/main" id="{62DEFE32-F90B-EFF4-793F-6496420D5E6F}"/>
              </a:ext>
            </a:extLst>
          </p:cNvPr>
          <p:cNvSpPr>
            <a:spLocks noGrp="1"/>
          </p:cNvSpPr>
          <p:nvPr>
            <p:ph idx="1"/>
          </p:nvPr>
        </p:nvSpPr>
        <p:spPr>
          <a:xfrm>
            <a:off x="4037824" y="10132"/>
            <a:ext cx="8154176" cy="6837729"/>
          </a:xfrm>
        </p:spPr>
        <p:txBody>
          <a:bodyPr/>
          <a:lstStyle/>
          <a:p>
            <a:r>
              <a:rPr lang="tr-TR" sz="1200" b="1" dirty="0">
                <a:latin typeface="Verdana" panose="020B0604030504040204" pitchFamily="34" charset="0"/>
                <a:ea typeface="Verdana" panose="020B0604030504040204" pitchFamily="34" charset="0"/>
              </a:rPr>
              <a:t>1. Çift Anadal Programına Nasıl Kayıt Olunur? (</a:t>
            </a:r>
            <a:r>
              <a:rPr lang="tr-TR" sz="1200" b="1" dirty="0">
                <a:latin typeface="Verdana" panose="020B0604030504040204" pitchFamily="34" charset="0"/>
                <a:ea typeface="Verdana" panose="020B0604030504040204" pitchFamily="34" charset="0"/>
                <a:hlinkClick r:id="rId2"/>
              </a:rPr>
              <a:t>https://www.baskent.edu.tr/belgeler/mevzuat/yonerge/BU_CIFT_ANADAL_PROG_YONG_05_2026.pdf</a:t>
            </a:r>
            <a:r>
              <a:rPr lang="tr-TR" sz="1200" b="1" dirty="0">
                <a:latin typeface="Verdana" panose="020B0604030504040204" pitchFamily="34" charset="0"/>
                <a:ea typeface="Verdana" panose="020B0604030504040204" pitchFamily="34" charset="0"/>
              </a:rPr>
              <a:t>)</a:t>
            </a:r>
          </a:p>
          <a:p>
            <a:pPr lvl="0"/>
            <a:r>
              <a:rPr lang="tr-TR" sz="1200" b="1" dirty="0">
                <a:latin typeface="Verdana" panose="020B0604030504040204" pitchFamily="34" charset="0"/>
                <a:ea typeface="Verdana" panose="020B0604030504040204" pitchFamily="34" charset="0"/>
              </a:rPr>
              <a:t>Başvuru Zamanı:</a:t>
            </a:r>
            <a:r>
              <a:rPr lang="tr-TR" sz="1200" dirty="0">
                <a:latin typeface="Verdana" panose="020B0604030504040204" pitchFamily="34" charset="0"/>
                <a:ea typeface="Verdana" panose="020B0604030504040204" pitchFamily="34" charset="0"/>
              </a:rPr>
              <a:t> </a:t>
            </a:r>
          </a:p>
          <a:p>
            <a:pPr lvl="1"/>
            <a:r>
              <a:rPr lang="tr-TR" sz="1200" b="1" dirty="0">
                <a:latin typeface="Verdana" panose="020B0604030504040204" pitchFamily="34" charset="0"/>
                <a:ea typeface="Verdana" panose="020B0604030504040204" pitchFamily="34" charset="0"/>
              </a:rPr>
              <a:t>Lisans programlarında;</a:t>
            </a:r>
            <a:r>
              <a:rPr lang="tr-TR" sz="1200" dirty="0">
                <a:latin typeface="Verdana" panose="020B0604030504040204" pitchFamily="34" charset="0"/>
                <a:ea typeface="Verdana" panose="020B0604030504040204" pitchFamily="34" charset="0"/>
              </a:rPr>
              <a:t> en erken 3. yarıyılın başında, en geç ise 4 yıllık programlarda 5. yarıyılın, 5 yıllık programlarda 7. yarıyılın, 6 yıllık programlarda ise 9. yarıyılın başında yapılabilir.</a:t>
            </a:r>
          </a:p>
          <a:p>
            <a:pPr lvl="1"/>
            <a:r>
              <a:rPr lang="tr-TR" sz="1200" b="1" dirty="0" err="1">
                <a:latin typeface="Verdana" panose="020B0604030504040204" pitchFamily="34" charset="0"/>
                <a:ea typeface="Verdana" panose="020B0604030504040204" pitchFamily="34" charset="0"/>
              </a:rPr>
              <a:t>Önlisans</a:t>
            </a:r>
            <a:r>
              <a:rPr lang="tr-TR" sz="1200" b="1" dirty="0">
                <a:latin typeface="Verdana" panose="020B0604030504040204" pitchFamily="34" charset="0"/>
                <a:ea typeface="Verdana" panose="020B0604030504040204" pitchFamily="34" charset="0"/>
              </a:rPr>
              <a:t> programlarında;</a:t>
            </a:r>
            <a:r>
              <a:rPr lang="tr-TR" sz="1200" dirty="0">
                <a:latin typeface="Verdana" panose="020B0604030504040204" pitchFamily="34" charset="0"/>
                <a:ea typeface="Verdana" panose="020B0604030504040204" pitchFamily="34" charset="0"/>
              </a:rPr>
              <a:t> en erken 2. yarıyılın başında, en geç 3. yarıyılın başında başvuru yapılabilir.</a:t>
            </a:r>
          </a:p>
          <a:p>
            <a:pPr lvl="0"/>
            <a:r>
              <a:rPr lang="tr-TR" sz="1200" b="1" dirty="0">
                <a:latin typeface="Verdana" panose="020B0604030504040204" pitchFamily="34" charset="0"/>
                <a:ea typeface="Verdana" panose="020B0604030504040204" pitchFamily="34" charset="0"/>
              </a:rPr>
              <a:t>Başvuru Koşulları:</a:t>
            </a:r>
            <a:r>
              <a:rPr lang="tr-TR" sz="1200" dirty="0">
                <a:latin typeface="Verdana" panose="020B0604030504040204" pitchFamily="34" charset="0"/>
                <a:ea typeface="Verdana" panose="020B0604030504040204" pitchFamily="34" charset="0"/>
              </a:rPr>
              <a:t> </a:t>
            </a:r>
          </a:p>
          <a:p>
            <a:pPr lvl="1"/>
            <a:r>
              <a:rPr lang="tr-TR" sz="1200" dirty="0">
                <a:latin typeface="Verdana" panose="020B0604030504040204" pitchFamily="34" charset="0"/>
                <a:ea typeface="Verdana" panose="020B0604030504040204" pitchFamily="34" charset="0"/>
              </a:rPr>
              <a:t>Başvurduğu yarıyıla kadar anadal programında aldığı tüm dersleri başarıyla tamamlamış olmak.</a:t>
            </a:r>
          </a:p>
          <a:p>
            <a:pPr lvl="1"/>
            <a:r>
              <a:rPr lang="tr-TR" sz="1200" dirty="0">
                <a:latin typeface="Verdana" panose="020B0604030504040204" pitchFamily="34" charset="0"/>
                <a:ea typeface="Verdana" panose="020B0604030504040204" pitchFamily="34" charset="0"/>
              </a:rPr>
              <a:t>Başvuru sırasındaki </a:t>
            </a:r>
            <a:r>
              <a:rPr lang="tr-TR" sz="1200" b="1" dirty="0">
                <a:latin typeface="Verdana" panose="020B0604030504040204" pitchFamily="34" charset="0"/>
                <a:ea typeface="Verdana" panose="020B0604030504040204" pitchFamily="34" charset="0"/>
              </a:rPr>
              <a:t>genel not ortalamasının (GANO) en az 2,72</a:t>
            </a:r>
            <a:r>
              <a:rPr lang="tr-TR" sz="1200" dirty="0">
                <a:latin typeface="Verdana" panose="020B0604030504040204" pitchFamily="34" charset="0"/>
                <a:ea typeface="Verdana" panose="020B0604030504040204" pitchFamily="34" charset="0"/>
              </a:rPr>
              <a:t> olması.</a:t>
            </a:r>
          </a:p>
          <a:p>
            <a:pPr lvl="1"/>
            <a:r>
              <a:rPr lang="tr-TR" sz="1200" dirty="0">
                <a:latin typeface="Verdana" panose="020B0604030504040204" pitchFamily="34" charset="0"/>
                <a:ea typeface="Verdana" panose="020B0604030504040204" pitchFamily="34" charset="0"/>
              </a:rPr>
              <a:t>Anadal programının ilgili yarıyılındaki başarı sıralamasında </a:t>
            </a:r>
            <a:r>
              <a:rPr lang="tr-TR" sz="1200" b="1" dirty="0">
                <a:latin typeface="Verdana" panose="020B0604030504040204" pitchFamily="34" charset="0"/>
                <a:ea typeface="Verdana" panose="020B0604030504040204" pitchFamily="34" charset="0"/>
              </a:rPr>
              <a:t>ilk %20 içinde</a:t>
            </a:r>
            <a:r>
              <a:rPr lang="tr-TR" sz="1200" dirty="0">
                <a:latin typeface="Verdana" panose="020B0604030504040204" pitchFamily="34" charset="0"/>
                <a:ea typeface="Verdana" panose="020B0604030504040204" pitchFamily="34" charset="0"/>
              </a:rPr>
              <a:t> yer almak. *(Not ortalaması en az 2,72 olduğu halde ilk %20 içinde yer almayan öğrenciler, çift anadal yapılacak programın ilgili yıldaki taban puanından az olmamak üzere yeterli puana sahipse de başvurabilirler)*.</a:t>
            </a:r>
          </a:p>
          <a:p>
            <a:pPr lvl="1"/>
            <a:r>
              <a:rPr lang="tr-TR" sz="1200" dirty="0">
                <a:latin typeface="Verdana" panose="020B0604030504040204" pitchFamily="34" charset="0"/>
                <a:ea typeface="Verdana" panose="020B0604030504040204" pitchFamily="34" charset="0"/>
              </a:rPr>
              <a:t>Özel yetenek gerektiren programlarda özel yetenek sınavında başarılı olmak.</a:t>
            </a:r>
          </a:p>
          <a:p>
            <a:pPr lvl="1"/>
            <a:r>
              <a:rPr lang="tr-TR" sz="1200" dirty="0">
                <a:latin typeface="Verdana" panose="020B0604030504040204" pitchFamily="34" charset="0"/>
                <a:ea typeface="Verdana" panose="020B0604030504040204" pitchFamily="34" charset="0"/>
              </a:rPr>
              <a:t>Kısmen veya tamamen İngilizce eğitim verilen programlar için İngilizce Yeterlik Sınavı'nı başarmak veya uluslararası geçerliliği olan bir belge sunmak.</a:t>
            </a:r>
          </a:p>
          <a:p>
            <a:pPr lvl="1"/>
            <a:r>
              <a:rPr lang="tr-TR" sz="1200" dirty="0">
                <a:latin typeface="Verdana" panose="020B0604030504040204" pitchFamily="34" charset="0"/>
                <a:ea typeface="Verdana" panose="020B0604030504040204" pitchFamily="34" charset="0"/>
              </a:rPr>
              <a:t>ÖSYM tarafından başarı sırası barajı koyulan programlar için ilgili yılın başarı sırası şartını sağlamak.</a:t>
            </a:r>
          </a:p>
          <a:p>
            <a:pPr lvl="0"/>
            <a:r>
              <a:rPr lang="tr-TR" sz="1200" b="1" dirty="0">
                <a:latin typeface="Verdana" panose="020B0604030504040204" pitchFamily="34" charset="0"/>
                <a:ea typeface="Verdana" panose="020B0604030504040204" pitchFamily="34" charset="0"/>
              </a:rPr>
              <a:t>Başvuru ve Kayıt Yolu:</a:t>
            </a:r>
            <a:r>
              <a:rPr lang="tr-TR" sz="1200" dirty="0">
                <a:latin typeface="Verdana" panose="020B0604030504040204" pitchFamily="34" charset="0"/>
                <a:ea typeface="Verdana" panose="020B0604030504040204" pitchFamily="34" charset="0"/>
              </a:rPr>
              <a:t> </a:t>
            </a:r>
          </a:p>
          <a:p>
            <a:pPr lvl="1"/>
            <a:r>
              <a:rPr lang="tr-TR" sz="1200" dirty="0">
                <a:latin typeface="Verdana" panose="020B0604030504040204" pitchFamily="34" charset="0"/>
                <a:ea typeface="Verdana" panose="020B0604030504040204" pitchFamily="34" charset="0"/>
              </a:rPr>
              <a:t>Akademik takvimde belirtilen tarihlerde başvuru formu ve not döküm belgesi (transkript) ile Öğrenci İşleri Dairesi Başkanlığı’na başvuru yapılır.</a:t>
            </a:r>
          </a:p>
          <a:p>
            <a:pPr lvl="1"/>
            <a:r>
              <a:rPr lang="tr-TR" sz="1200" dirty="0">
                <a:latin typeface="Verdana" panose="020B0604030504040204" pitchFamily="34" charset="0"/>
                <a:ea typeface="Verdana" panose="020B0604030504040204" pitchFamily="34" charset="0"/>
              </a:rPr>
              <a:t>Başvurusu kabul edilen öğrencilerin kayıt yaptırmak üzere Öğrenci İşleri Dairesi Başkanlığı’na </a:t>
            </a:r>
            <a:r>
              <a:rPr lang="tr-TR" sz="1200" b="1" dirty="0">
                <a:latin typeface="Verdana" panose="020B0604030504040204" pitchFamily="34" charset="0"/>
                <a:ea typeface="Verdana" panose="020B0604030504040204" pitchFamily="34" charset="0"/>
              </a:rPr>
              <a:t>şahsen</a:t>
            </a:r>
            <a:r>
              <a:rPr lang="tr-TR" sz="1200" dirty="0">
                <a:latin typeface="Verdana" panose="020B0604030504040204" pitchFamily="34" charset="0"/>
                <a:ea typeface="Verdana" panose="020B0604030504040204" pitchFamily="34" charset="0"/>
              </a:rPr>
              <a:t> başvurmaları gerekmektedir.</a:t>
            </a:r>
          </a:p>
          <a:p>
            <a:pPr lvl="1"/>
            <a:r>
              <a:rPr lang="tr-TR" sz="1200" dirty="0">
                <a:latin typeface="Verdana" panose="020B0604030504040204" pitchFamily="34" charset="0"/>
                <a:ea typeface="Verdana" panose="020B0604030504040204" pitchFamily="34" charset="0"/>
              </a:rPr>
              <a:t>Öğrenciler kredi başına belirlenen çift anadal öğrenim ücretini öderler; anadala yerleştiği yıl burslu olan öğrenciler kazandıkları burs oranında çift anadalda da burslu işlem görürler</a:t>
            </a:r>
            <a:r>
              <a:rPr lang="tr-TR" sz="1200" baseline="30000" dirty="0">
                <a:latin typeface="Verdana" panose="020B0604030504040204" pitchFamily="34" charset="0"/>
                <a:ea typeface="Verdana" panose="020B0604030504040204" pitchFamily="34" charset="0"/>
              </a:rPr>
              <a:t>[4][5]</a:t>
            </a:r>
            <a:r>
              <a:rPr lang="tr-TR" sz="1200"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2810923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8B7C08-718D-AC03-A916-0FFFEE4AA90A}"/>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4A912CE-5935-71B2-88F0-8A188272F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509DF657-3D2C-4B31-5349-5FBC0A85A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6FF48333-3117-FA19-75E5-3E9FDF44E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DCD8257E-5742-232D-7F04-9DBDB9574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3FEC2A1D-78DE-DF24-6FB6-1D10EC9C3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3B9EE0BC-E408-953C-B12B-7B83FDF07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4C61BDD0-DB18-39F2-634F-91A9B9BBEB62}"/>
              </a:ext>
            </a:extLst>
          </p:cNvPr>
          <p:cNvSpPr>
            <a:spLocks noGrp="1"/>
          </p:cNvSpPr>
          <p:nvPr>
            <p:ph type="title"/>
          </p:nvPr>
        </p:nvSpPr>
        <p:spPr>
          <a:xfrm>
            <a:off x="586478" y="1683756"/>
            <a:ext cx="3115265" cy="2396359"/>
          </a:xfrm>
        </p:spPr>
        <p:txBody>
          <a:bodyPr anchor="b">
            <a:normAutofit/>
          </a:bodyPr>
          <a:lstStyle/>
          <a:p>
            <a:pPr algn="r"/>
            <a:br>
              <a:rPr lang="tr-TR" sz="2800" dirty="0">
                <a:solidFill>
                  <a:srgbClr val="FFFFFF"/>
                </a:solidFill>
              </a:rPr>
            </a:br>
            <a:r>
              <a:rPr lang="tr-TR" sz="2800" dirty="0">
                <a:solidFill>
                  <a:srgbClr val="FFFFFF"/>
                </a:solidFill>
              </a:rPr>
              <a:t>Çift Anadal İmkanları</a:t>
            </a:r>
            <a:br>
              <a:rPr lang="tr-TR" sz="2800" dirty="0">
                <a:solidFill>
                  <a:srgbClr val="FFFFFF"/>
                </a:solidFill>
              </a:rPr>
            </a:br>
            <a:endParaRPr lang="tr-TR" sz="2800" dirty="0">
              <a:solidFill>
                <a:srgbClr val="FFFFFF"/>
              </a:solidFill>
            </a:endParaRPr>
          </a:p>
        </p:txBody>
      </p:sp>
      <p:sp>
        <p:nvSpPr>
          <p:cNvPr id="5" name="İçerik Yer Tutucusu 4">
            <a:extLst>
              <a:ext uri="{FF2B5EF4-FFF2-40B4-BE49-F238E27FC236}">
                <a16:creationId xmlns:a16="http://schemas.microsoft.com/office/drawing/2014/main" id="{49B363D7-0598-C76A-9FF3-54C0D2D290F1}"/>
              </a:ext>
            </a:extLst>
          </p:cNvPr>
          <p:cNvSpPr>
            <a:spLocks noGrp="1"/>
          </p:cNvSpPr>
          <p:nvPr>
            <p:ph idx="1"/>
          </p:nvPr>
        </p:nvSpPr>
        <p:spPr>
          <a:xfrm>
            <a:off x="4037824" y="10132"/>
            <a:ext cx="8154176" cy="6837729"/>
          </a:xfrm>
        </p:spPr>
        <p:txBody>
          <a:bodyPr>
            <a:normAutofit fontScale="92500" lnSpcReduction="10000"/>
          </a:bodyPr>
          <a:lstStyle/>
          <a:p>
            <a:pPr marL="0" indent="0">
              <a:buNone/>
            </a:pPr>
            <a:r>
              <a:rPr lang="tr-TR" sz="1200" b="1" dirty="0">
                <a:latin typeface="Verdana" panose="020B0604030504040204" pitchFamily="34" charset="0"/>
                <a:ea typeface="Verdana" panose="020B0604030504040204" pitchFamily="34" charset="0"/>
              </a:rPr>
              <a:t>2. Çift Anadal Öğrencisinin Hakları Nelerdir?</a:t>
            </a:r>
          </a:p>
          <a:p>
            <a:pPr lvl="0"/>
            <a:r>
              <a:rPr lang="tr-TR" sz="1200" b="1" dirty="0">
                <a:latin typeface="Verdana" panose="020B0604030504040204" pitchFamily="34" charset="0"/>
                <a:ea typeface="Verdana" panose="020B0604030504040204" pitchFamily="34" charset="0"/>
              </a:rPr>
              <a:t>İkinci Diploma Hakkı:</a:t>
            </a:r>
            <a:r>
              <a:rPr lang="tr-TR" sz="1200" dirty="0">
                <a:latin typeface="Verdana" panose="020B0604030504040204" pitchFamily="34" charset="0"/>
                <a:ea typeface="Verdana" panose="020B0604030504040204" pitchFamily="34" charset="0"/>
              </a:rPr>
              <a:t> Programı başarıyla tamamlayan öğrenci, anadal diplomasının yanı sıra ikinci bir </a:t>
            </a:r>
            <a:r>
              <a:rPr lang="tr-TR" sz="1200" dirty="0" err="1">
                <a:latin typeface="Verdana" panose="020B0604030504040204" pitchFamily="34" charset="0"/>
                <a:ea typeface="Verdana" panose="020B0604030504040204" pitchFamily="34" charset="0"/>
              </a:rPr>
              <a:t>önlisans</a:t>
            </a:r>
            <a:r>
              <a:rPr lang="tr-TR" sz="1200" dirty="0">
                <a:latin typeface="Verdana" panose="020B0604030504040204" pitchFamily="34" charset="0"/>
                <a:ea typeface="Verdana" panose="020B0604030504040204" pitchFamily="34" charset="0"/>
              </a:rPr>
              <a:t> veya lisans diploması alma hakkı kazanır.</a:t>
            </a:r>
          </a:p>
          <a:p>
            <a:pPr lvl="0"/>
            <a:r>
              <a:rPr lang="tr-TR" sz="1200" b="1" dirty="0">
                <a:latin typeface="Verdana" panose="020B0604030504040204" pitchFamily="34" charset="0"/>
                <a:ea typeface="Verdana" panose="020B0604030504040204" pitchFamily="34" charset="0"/>
              </a:rPr>
              <a:t>Bağımsız Akademik Başarı ve Transkript:</a:t>
            </a:r>
            <a:r>
              <a:rPr lang="tr-TR" sz="1200" dirty="0">
                <a:latin typeface="Verdana" panose="020B0604030504040204" pitchFamily="34" charset="0"/>
                <a:ea typeface="Verdana" panose="020B0604030504040204" pitchFamily="34" charset="0"/>
              </a:rPr>
              <a:t> Çift anadal programındaki başarı derecesi anadaldaki mezuniyeti ve başarıyı etkilemez; çift anadal için ayrı bir not döküm belgesi düzenlenir.</a:t>
            </a:r>
          </a:p>
          <a:p>
            <a:pPr lvl="0"/>
            <a:r>
              <a:rPr lang="tr-TR" sz="1200" b="1" dirty="0">
                <a:latin typeface="Verdana" panose="020B0604030504040204" pitchFamily="34" charset="0"/>
                <a:ea typeface="Verdana" panose="020B0604030504040204" pitchFamily="34" charset="0"/>
              </a:rPr>
              <a:t>Ders Transferi:</a:t>
            </a:r>
            <a:r>
              <a:rPr lang="tr-TR" sz="1200" dirty="0">
                <a:latin typeface="Verdana" panose="020B0604030504040204" pitchFamily="34" charset="0"/>
                <a:ea typeface="Verdana" panose="020B0604030504040204" pitchFamily="34" charset="0"/>
              </a:rPr>
              <a:t> Anadal ile çift anadal programları arasındaki ortak ve eşdeğer derslerin kredileri/AKTS karşılıkları transfer edilebilir ve ortalamaya dahil edilir.</a:t>
            </a:r>
          </a:p>
          <a:p>
            <a:pPr lvl="0"/>
            <a:r>
              <a:rPr lang="tr-TR" sz="1200" b="1" dirty="0">
                <a:latin typeface="Verdana" panose="020B0604030504040204" pitchFamily="34" charset="0"/>
                <a:ea typeface="Verdana" panose="020B0604030504040204" pitchFamily="34" charset="0"/>
              </a:rPr>
              <a:t>Danışmanlık Hizmeti:</a:t>
            </a:r>
            <a:r>
              <a:rPr lang="tr-TR" sz="1200" dirty="0">
                <a:latin typeface="Verdana" panose="020B0604030504040204" pitchFamily="34" charset="0"/>
                <a:ea typeface="Verdana" panose="020B0604030504040204" pitchFamily="34" charset="0"/>
              </a:rPr>
              <a:t> Çift anadal öğrenimi süresince ders seçimi ve planlama için bölüm tarafından bir Çift Anadal Programı Koordinatörü atanır.</a:t>
            </a:r>
          </a:p>
          <a:p>
            <a:pPr lvl="0"/>
            <a:r>
              <a:rPr lang="tr-TR" sz="1200" b="1" dirty="0">
                <a:latin typeface="Verdana" panose="020B0604030504040204" pitchFamily="34" charset="0"/>
                <a:ea typeface="Verdana" panose="020B0604030504040204" pitchFamily="34" charset="0"/>
              </a:rPr>
              <a:t>Yan Dal Yapabilme:</a:t>
            </a:r>
            <a:r>
              <a:rPr lang="tr-TR" sz="1200" dirty="0">
                <a:latin typeface="Verdana" panose="020B0604030504040204" pitchFamily="34" charset="0"/>
                <a:ea typeface="Verdana" panose="020B0604030504040204" pitchFamily="34" charset="0"/>
              </a:rPr>
              <a:t> Aynı anda iki farklı çift anadala kayıt yapılamaz; ancak </a:t>
            </a:r>
            <a:r>
              <a:rPr lang="tr-TR" sz="1200" b="1" dirty="0">
                <a:latin typeface="Verdana" panose="020B0604030504040204" pitchFamily="34" charset="0"/>
                <a:ea typeface="Verdana" panose="020B0604030504040204" pitchFamily="34" charset="0"/>
              </a:rPr>
              <a:t>aynı anda bir çift anadal programı ile bir yan dal programına</a:t>
            </a:r>
            <a:r>
              <a:rPr lang="tr-TR" sz="1200" dirty="0">
                <a:latin typeface="Verdana" panose="020B0604030504040204" pitchFamily="34" charset="0"/>
                <a:ea typeface="Verdana" panose="020B0604030504040204" pitchFamily="34" charset="0"/>
              </a:rPr>
              <a:t> kayıt yapılabilir.</a:t>
            </a:r>
          </a:p>
          <a:p>
            <a:pPr lvl="0"/>
            <a:r>
              <a:rPr lang="tr-TR" sz="1200" b="1" dirty="0">
                <a:latin typeface="Verdana" panose="020B0604030504040204" pitchFamily="34" charset="0"/>
                <a:ea typeface="Verdana" panose="020B0604030504040204" pitchFamily="34" charset="0"/>
              </a:rPr>
              <a:t>İzinli Sayılma ve Ücretsiz İzin:</a:t>
            </a:r>
            <a:r>
              <a:rPr lang="tr-TR" sz="1200" dirty="0">
                <a:latin typeface="Verdana" panose="020B0604030504040204" pitchFamily="34" charset="0"/>
                <a:ea typeface="Verdana" panose="020B0604030504040204" pitchFamily="34" charset="0"/>
              </a:rPr>
              <a:t> Anadalda izinli sayılan öğrenci çift anadalda da izinli sayılır. Çift anadalda ders açılmaması veya ders çakışması gibi durumlarda Fakülte/Yüksekokul Yönetim Kurulu kararıyla 1 yarıyıl izin verilebilir ve bu sürede öğretim ücreti alınmaz.</a:t>
            </a:r>
          </a:p>
          <a:p>
            <a:pPr lvl="0"/>
            <a:r>
              <a:rPr lang="tr-TR" sz="1200" b="1" dirty="0">
                <a:latin typeface="Verdana" panose="020B0604030504040204" pitchFamily="34" charset="0"/>
                <a:ea typeface="Verdana" panose="020B0604030504040204" pitchFamily="34" charset="0"/>
              </a:rPr>
              <a:t>Program Değiştirme ve Ayrılma:</a:t>
            </a:r>
            <a:r>
              <a:rPr lang="tr-TR" sz="1200" dirty="0">
                <a:latin typeface="Verdana" panose="020B0604030504040204" pitchFamily="34" charset="0"/>
                <a:ea typeface="Verdana" panose="020B0604030504040204" pitchFamily="34" charset="0"/>
              </a:rPr>
              <a:t> Bir çift anadal programından ayrılıp başka bir çift anadala geçen öğrencinin başardığı uygun dersler yeni programına sayılabilir</a:t>
            </a:r>
            <a:r>
              <a:rPr lang="tr-TR" sz="1200" baseline="30000" dirty="0">
                <a:latin typeface="Verdana" panose="020B0604030504040204" pitchFamily="34" charset="0"/>
                <a:ea typeface="Verdana" panose="020B0604030504040204" pitchFamily="34" charset="0"/>
              </a:rPr>
              <a:t>[11]</a:t>
            </a:r>
            <a:r>
              <a:rPr lang="tr-TR" sz="1200" dirty="0">
                <a:latin typeface="Verdana" panose="020B0604030504040204" pitchFamily="34" charset="0"/>
                <a:ea typeface="Verdana" panose="020B0604030504040204" pitchFamily="34" charset="0"/>
              </a:rPr>
              <a:t>. Öğrenci kendi isteğiyle programa son verebilir; ayrıldığında başarısız olduğu çift anadal derslerini tekrarlamak zorunda kalmaz, başarılı olduğu dersler ise anadaldaki seçmeli derslerin yerine sayılabilir.</a:t>
            </a:r>
          </a:p>
          <a:p>
            <a:pPr lvl="0"/>
            <a:r>
              <a:rPr lang="tr-TR" sz="1200" b="1" dirty="0">
                <a:latin typeface="Verdana" panose="020B0604030504040204" pitchFamily="34" charset="0"/>
                <a:ea typeface="Verdana" panose="020B0604030504040204" pitchFamily="34" charset="0"/>
              </a:rPr>
              <a:t>Anadal Mezuniyeti Sonrası Ek Süre:</a:t>
            </a:r>
            <a:r>
              <a:rPr lang="tr-TR" sz="1200" dirty="0">
                <a:latin typeface="Verdana" panose="020B0604030504040204" pitchFamily="34" charset="0"/>
                <a:ea typeface="Verdana" panose="020B0604030504040204" pitchFamily="34" charset="0"/>
              </a:rPr>
              <a:t> Anadal programından mezun olan ancak çift anadal programını henüz bitiremeyen öğrencilere, 2547 sayılı Kanun'un 44/c maddesinde belirtilen azami öğrenim süresi tanınır.</a:t>
            </a:r>
            <a:br>
              <a:rPr lang="tr-TR" sz="1200" dirty="0">
                <a:latin typeface="Verdana" panose="020B0604030504040204" pitchFamily="34" charset="0"/>
                <a:ea typeface="Verdana" panose="020B0604030504040204" pitchFamily="34" charset="0"/>
              </a:rPr>
            </a:br>
            <a:endParaRPr lang="tr-TR" sz="1200" dirty="0">
              <a:latin typeface="Verdana" panose="020B0604030504040204" pitchFamily="34" charset="0"/>
              <a:ea typeface="Verdana" panose="020B0604030504040204" pitchFamily="34" charset="0"/>
            </a:endParaRPr>
          </a:p>
          <a:p>
            <a:pPr marL="0" indent="0">
              <a:buNone/>
            </a:pPr>
            <a:r>
              <a:rPr lang="tr-TR" sz="1200" b="1" dirty="0">
                <a:latin typeface="Verdana" panose="020B0604030504040204" pitchFamily="34" charset="0"/>
                <a:ea typeface="Verdana" panose="020B0604030504040204" pitchFamily="34" charset="0"/>
              </a:rPr>
              <a:t>3. Hangi Durumda Kayıt Silinir?</a:t>
            </a:r>
          </a:p>
          <a:p>
            <a:r>
              <a:rPr lang="tr-TR" sz="1200" dirty="0">
                <a:latin typeface="Verdana" panose="020B0604030504040204" pitchFamily="34" charset="0"/>
                <a:ea typeface="Verdana" panose="020B0604030504040204" pitchFamily="34" charset="0"/>
              </a:rPr>
              <a:t>Yönerge, çift anadal programına ilişkin yürütüldüğü için kayıt silinme durumları </a:t>
            </a:r>
            <a:r>
              <a:rPr lang="tr-TR" sz="1200" b="1" dirty="0">
                <a:latin typeface="Verdana" panose="020B0604030504040204" pitchFamily="34" charset="0"/>
                <a:ea typeface="Verdana" panose="020B0604030504040204" pitchFamily="34" charset="0"/>
              </a:rPr>
              <a:t>çift anadal (ikinci anadal) kaydı</a:t>
            </a:r>
            <a:r>
              <a:rPr lang="tr-TR" sz="1200" dirty="0">
                <a:latin typeface="Verdana" panose="020B0604030504040204" pitchFamily="34" charset="0"/>
                <a:ea typeface="Verdana" panose="020B0604030504040204" pitchFamily="34" charset="0"/>
              </a:rPr>
              <a:t> için geçerlidir:</a:t>
            </a:r>
          </a:p>
          <a:p>
            <a:pPr lvl="0"/>
            <a:r>
              <a:rPr lang="tr-TR" sz="1200" b="1" dirty="0">
                <a:latin typeface="Verdana" panose="020B0604030504040204" pitchFamily="34" charset="0"/>
                <a:ea typeface="Verdana" panose="020B0604030504040204" pitchFamily="34" charset="0"/>
              </a:rPr>
              <a:t>İzinsiz Ders Almama:</a:t>
            </a:r>
            <a:r>
              <a:rPr lang="tr-TR" sz="1200" dirty="0">
                <a:latin typeface="Verdana" panose="020B0604030504040204" pitchFamily="34" charset="0"/>
                <a:ea typeface="Verdana" panose="020B0604030504040204" pitchFamily="34" charset="0"/>
              </a:rPr>
              <a:t> Çift anadal programında izin almadan </a:t>
            </a:r>
            <a:r>
              <a:rPr lang="tr-TR" sz="1200" b="1" dirty="0">
                <a:latin typeface="Verdana" panose="020B0604030504040204" pitchFamily="34" charset="0"/>
                <a:ea typeface="Verdana" panose="020B0604030504040204" pitchFamily="34" charset="0"/>
              </a:rPr>
              <a:t>iki yarıyıl üst üste ders almayan</a:t>
            </a:r>
            <a:r>
              <a:rPr lang="tr-TR" sz="1200" dirty="0">
                <a:latin typeface="Verdana" panose="020B0604030504040204" pitchFamily="34" charset="0"/>
                <a:ea typeface="Verdana" panose="020B0604030504040204" pitchFamily="34" charset="0"/>
              </a:rPr>
              <a:t> öğrencinin çift anadal kaydı silinir.</a:t>
            </a:r>
          </a:p>
          <a:p>
            <a:pPr lvl="0"/>
            <a:r>
              <a:rPr lang="tr-TR" sz="1200" b="1" dirty="0">
                <a:latin typeface="Verdana" panose="020B0604030504040204" pitchFamily="34" charset="0"/>
                <a:ea typeface="Verdana" panose="020B0604030504040204" pitchFamily="34" charset="0"/>
              </a:rPr>
              <a:t>Anadal Genel Not Ortalamasının Düşmesi:</a:t>
            </a:r>
            <a:r>
              <a:rPr lang="tr-TR" sz="1200" dirty="0">
                <a:latin typeface="Verdana" panose="020B0604030504040204" pitchFamily="34" charset="0"/>
                <a:ea typeface="Verdana" panose="020B0604030504040204" pitchFamily="34" charset="0"/>
              </a:rPr>
              <a:t> Çift anadal eğitimi boyunca öğrencinin anadal </a:t>
            </a:r>
            <a:r>
              <a:rPr lang="tr-TR" sz="1200" dirty="0" err="1">
                <a:latin typeface="Verdana" panose="020B0604030504040204" pitchFamily="34" charset="0"/>
                <a:ea typeface="Verdana" panose="020B0604030504040204" pitchFamily="34" charset="0"/>
              </a:rPr>
              <a:t>GANO'su</a:t>
            </a:r>
            <a:r>
              <a:rPr lang="tr-TR" sz="1200" dirty="0">
                <a:latin typeface="Verdana" panose="020B0604030504040204" pitchFamily="34" charset="0"/>
                <a:ea typeface="Verdana" panose="020B0604030504040204" pitchFamily="34" charset="0"/>
              </a:rPr>
              <a:t> bir defaya mahsus 2,50'ye kadar düşebilir. Ancak anadal genel not ortalaması </a:t>
            </a:r>
            <a:r>
              <a:rPr lang="tr-TR" sz="1200" b="1" dirty="0">
                <a:latin typeface="Verdana" panose="020B0604030504040204" pitchFamily="34" charset="0"/>
                <a:ea typeface="Verdana" panose="020B0604030504040204" pitchFamily="34" charset="0"/>
              </a:rPr>
              <a:t>ikinci kez 2,72'nin altına düşerse</a:t>
            </a:r>
            <a:r>
              <a:rPr lang="tr-TR" sz="1200" dirty="0">
                <a:latin typeface="Verdana" panose="020B0604030504040204" pitchFamily="34" charset="0"/>
                <a:ea typeface="Verdana" panose="020B0604030504040204" pitchFamily="34" charset="0"/>
              </a:rPr>
              <a:t> öğrencinin çift anadal (ikinci anadal) programından kaydı silinir.</a:t>
            </a:r>
          </a:p>
          <a:p>
            <a:pPr lvl="0"/>
            <a:r>
              <a:rPr lang="tr-TR" sz="1200" b="1" dirty="0">
                <a:latin typeface="Verdana" panose="020B0604030504040204" pitchFamily="34" charset="0"/>
                <a:ea typeface="Verdana" panose="020B0604030504040204" pitchFamily="34" charset="0"/>
              </a:rPr>
              <a:t>Azami Sürenin Aşılması:</a:t>
            </a:r>
            <a:r>
              <a:rPr lang="tr-TR" sz="1200" dirty="0">
                <a:latin typeface="Verdana" panose="020B0604030504040204" pitchFamily="34" charset="0"/>
                <a:ea typeface="Verdana" panose="020B0604030504040204" pitchFamily="34" charset="0"/>
              </a:rPr>
              <a:t> Anadalından mezun olduktan sonra çift anadalı tamamlaması için verilen azami süre (2547 sayılı Kanun 44/c) içinde programı başaramayan öğrencinin kaydı silinir.</a:t>
            </a:r>
          </a:p>
          <a:p>
            <a:pPr lvl="0"/>
            <a:r>
              <a:rPr lang="tr-TR" sz="1200" b="1" dirty="0">
                <a:latin typeface="Verdana" panose="020B0604030504040204" pitchFamily="34" charset="0"/>
                <a:ea typeface="Verdana" panose="020B0604030504040204" pitchFamily="34" charset="0"/>
              </a:rPr>
              <a:t>Kendi İsteğiyle Ayrılma:</a:t>
            </a:r>
            <a:r>
              <a:rPr lang="tr-TR" sz="1200" dirty="0">
                <a:latin typeface="Verdana" panose="020B0604030504040204" pitchFamily="34" charset="0"/>
                <a:ea typeface="Verdana" panose="020B0604030504040204" pitchFamily="34" charset="0"/>
              </a:rPr>
              <a:t> Öğrencinin kendi isteğiyle kayıt sildirmek üzere başvurması halinde çift anadal kaydı silinir.</a:t>
            </a:r>
          </a:p>
        </p:txBody>
      </p:sp>
    </p:spTree>
    <p:extLst>
      <p:ext uri="{BB962C8B-B14F-4D97-AF65-F5344CB8AC3E}">
        <p14:creationId xmlns:p14="http://schemas.microsoft.com/office/powerpoint/2010/main" val="4271798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DA0C94-2A7F-121C-6540-53FD28CB064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877912-8130-0964-EA98-C2519D122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D7C76B6E-68BC-F35B-48A5-1F1022340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A720F644-E45F-F456-5756-222F6D54467E}"/>
              </a:ext>
            </a:extLst>
          </p:cNvPr>
          <p:cNvSpPr>
            <a:spLocks noGrp="1"/>
          </p:cNvSpPr>
          <p:nvPr>
            <p:ph type="title"/>
          </p:nvPr>
        </p:nvSpPr>
        <p:spPr>
          <a:xfrm>
            <a:off x="1245072" y="1289765"/>
            <a:ext cx="3651101" cy="4270963"/>
          </a:xfrm>
        </p:spPr>
        <p:txBody>
          <a:bodyPr anchor="ctr">
            <a:normAutofit/>
          </a:bodyPr>
          <a:lstStyle/>
          <a:p>
            <a:pPr algn="ctr"/>
            <a:r>
              <a:rPr lang="tr-TR" sz="3600" dirty="0"/>
              <a:t>ERASMUS+</a:t>
            </a:r>
            <a:endParaRPr lang="tr-TR" sz="3600" dirty="0">
              <a:solidFill>
                <a:srgbClr val="FFFFFF"/>
              </a:solidFill>
            </a:endParaRPr>
          </a:p>
        </p:txBody>
      </p:sp>
      <p:sp>
        <p:nvSpPr>
          <p:cNvPr id="12" name="Graphic 11">
            <a:extLst>
              <a:ext uri="{FF2B5EF4-FFF2-40B4-BE49-F238E27FC236}">
                <a16:creationId xmlns:a16="http://schemas.microsoft.com/office/drawing/2014/main" id="{9302D9E9-2C0B-4172-93C6-3A781DDF9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E0EE127D-0570-9A40-FD8A-260BDD22B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254DCE17-0FF6-06B3-C8F2-F904FE29C188}"/>
              </a:ext>
            </a:extLst>
          </p:cNvPr>
          <p:cNvSpPr>
            <a:spLocks noGrp="1"/>
          </p:cNvSpPr>
          <p:nvPr>
            <p:ph idx="1"/>
          </p:nvPr>
        </p:nvSpPr>
        <p:spPr>
          <a:xfrm>
            <a:off x="6297233" y="518400"/>
            <a:ext cx="4771607" cy="5837949"/>
          </a:xfrm>
        </p:spPr>
        <p:txBody>
          <a:bodyPr anchor="ctr">
            <a:normAutofit fontScale="55000" lnSpcReduction="20000"/>
          </a:bodyPr>
          <a:lstStyle/>
          <a:p>
            <a:pPr marL="0" indent="0" algn="just">
              <a:buNone/>
            </a:pPr>
            <a:r>
              <a:rPr lang="tr-TR" dirty="0"/>
              <a:t>Erasmus+ başvurularına ilişkin Başkent Üniversitesi Uluslararası İlişkiler Koordinatörlüğü web sayfasındaki duyurular takip edilmelidir. (</a:t>
            </a:r>
            <a:r>
              <a:rPr lang="tr-TR" dirty="0">
                <a:hlinkClick r:id="rId2"/>
              </a:rPr>
              <a:t>https://uik.baskent.edu.tr/kw/menu_icerik.php?dil=TR&amp;birim=161&amp;menu_id=26</a:t>
            </a:r>
            <a:r>
              <a:rPr lang="tr-TR" dirty="0"/>
              <a:t>)</a:t>
            </a:r>
          </a:p>
          <a:p>
            <a:pPr marL="0" indent="0">
              <a:buNone/>
            </a:pPr>
            <a:endParaRPr lang="tr-TR" dirty="0"/>
          </a:p>
          <a:p>
            <a:pPr lvl="0"/>
            <a:r>
              <a:rPr lang="tr-TR" dirty="0">
                <a:solidFill>
                  <a:srgbClr val="FF0000"/>
                </a:solidFill>
              </a:rPr>
              <a:t>Kimler Başvurabilir?: </a:t>
            </a:r>
            <a:r>
              <a:rPr lang="tr-TR" dirty="0"/>
              <a:t>Faaliyete katılacak öğrencilerin tam zamanlı öğrenciler olması gerekir</a:t>
            </a:r>
          </a:p>
          <a:p>
            <a:pPr lvl="0"/>
            <a:r>
              <a:rPr lang="tr-TR" dirty="0"/>
              <a:t>Hazırlık sınıfında okuyan öğrenciler, ön lisans ve lisans programlarının birinci sınıfında okuyan öğrenciler ve mezun olmuş öğrenciler öğrenim hareketliliği faaliyetinden yararlanamaz.</a:t>
            </a:r>
          </a:p>
          <a:p>
            <a:pPr lvl="0"/>
            <a:r>
              <a:rPr lang="tr-TR" dirty="0"/>
              <a:t>Tüm başvurular çevrimiçi olarak Erasmus Portalı üzerinden e-devlet ile giriş yaparak </a:t>
            </a:r>
            <a:r>
              <a:rPr lang="tr-TR" dirty="0">
                <a:hlinkClick r:id="rId3"/>
              </a:rPr>
              <a:t>https://turnaportal.ua.gov.tr/giris</a:t>
            </a:r>
            <a:r>
              <a:rPr lang="tr-TR" dirty="0"/>
              <a:t>  üzerinden yapılmaktadır.</a:t>
            </a:r>
          </a:p>
          <a:p>
            <a:pPr lvl="0"/>
            <a:r>
              <a:rPr lang="tr-TR" dirty="0"/>
              <a:t>Adayların son başvuru günü itibariyle lisans programlarında </a:t>
            </a:r>
            <a:r>
              <a:rPr lang="tr-TR" b="1" dirty="0"/>
              <a:t>en az 2,20, </a:t>
            </a:r>
            <a:r>
              <a:rPr lang="tr-TR" dirty="0"/>
              <a:t>lisansüstü programlarda ise en az 2,50 genel akademik not ortalamasına (CGPA) sahip olmaları gerekmektedir.</a:t>
            </a:r>
          </a:p>
          <a:p>
            <a:pPr lvl="0"/>
            <a:r>
              <a:rPr lang="tr-TR" dirty="0"/>
              <a:t>Staj faaliyeti, öğrenim süresi içerisinde her sınıfta ve öğrenim programlarının son sınıflarındaki öğrenciler mezun olduktan sonraki 12 ay içerisinde gerçekleştirilebilir. Mezuniyet sonrası gerçekleştirilecek staj faaliyetinde öğrenci başvurusunun öğrenci mezun olmadan önce (hâlihazırda ön lisans, lisans veya lisansüstü öğrencisiyken) yapılmış olması gerekir. Mezun olmuş öğrenciler başvuruda bulunamaz.</a:t>
            </a:r>
          </a:p>
        </p:txBody>
      </p:sp>
      <p:sp>
        <p:nvSpPr>
          <p:cNvPr id="16" name="Graphic 10">
            <a:extLst>
              <a:ext uri="{FF2B5EF4-FFF2-40B4-BE49-F238E27FC236}">
                <a16:creationId xmlns:a16="http://schemas.microsoft.com/office/drawing/2014/main" id="{92390578-AE6F-D748-1A66-69D033778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154F6A76-32E5-6478-1AFC-CE98C9D274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693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B81672-0921-D502-2493-AB3A6EB0AC5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1662EF-3393-2477-A500-AA8A3B305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823E5B50-72C4-4FB9-74DB-EECE0CF4CE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53FA51E-D250-3241-C97A-06DF6A1AFC1C}"/>
              </a:ext>
            </a:extLst>
          </p:cNvPr>
          <p:cNvSpPr>
            <a:spLocks noGrp="1"/>
          </p:cNvSpPr>
          <p:nvPr>
            <p:ph type="title"/>
          </p:nvPr>
        </p:nvSpPr>
        <p:spPr>
          <a:xfrm>
            <a:off x="1245072" y="1289765"/>
            <a:ext cx="3651101" cy="4270963"/>
          </a:xfrm>
        </p:spPr>
        <p:txBody>
          <a:bodyPr anchor="ctr">
            <a:normAutofit/>
          </a:bodyPr>
          <a:lstStyle/>
          <a:p>
            <a:pPr algn="ctr"/>
            <a:r>
              <a:rPr lang="tr-TR" sz="3600" dirty="0"/>
              <a:t>Öğrenci Yönetim Sistemi ÖYS – MOODLE</a:t>
            </a:r>
            <a:br>
              <a:rPr lang="tr-TR" sz="3600" dirty="0"/>
            </a:br>
            <a:r>
              <a:rPr lang="tr-TR" sz="3600" dirty="0">
                <a:hlinkClick r:id="rId2"/>
              </a:rPr>
              <a:t>http://oys.baskent.edu.tr</a:t>
            </a:r>
            <a:r>
              <a:rPr lang="tr-TR" sz="3600" dirty="0"/>
              <a:t> / </a:t>
            </a:r>
            <a:r>
              <a:rPr lang="tr-TR" sz="3600" dirty="0">
                <a:hlinkClick r:id="rId3"/>
              </a:rPr>
              <a:t>Kullanım Kılavuzu</a:t>
            </a:r>
            <a:r>
              <a:rPr lang="tr-TR" sz="3600" dirty="0"/>
              <a:t>+</a:t>
            </a:r>
            <a:endParaRPr lang="tr-TR" sz="3600" dirty="0">
              <a:solidFill>
                <a:srgbClr val="FFFFFF"/>
              </a:solidFill>
            </a:endParaRPr>
          </a:p>
        </p:txBody>
      </p:sp>
      <p:sp>
        <p:nvSpPr>
          <p:cNvPr id="12" name="Graphic 11">
            <a:extLst>
              <a:ext uri="{FF2B5EF4-FFF2-40B4-BE49-F238E27FC236}">
                <a16:creationId xmlns:a16="http://schemas.microsoft.com/office/drawing/2014/main" id="{045A67EE-D1AE-CF09-171B-12CEB23F5D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BC9FDA1D-C9A3-71E5-CD5B-D4F3D286C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A71599EC-069A-BC10-F8CB-A592769DC0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E2E03DCF-03E8-B743-4685-9E88BC3758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7" name="Resim 6">
            <a:extLst>
              <a:ext uri="{FF2B5EF4-FFF2-40B4-BE49-F238E27FC236}">
                <a16:creationId xmlns:a16="http://schemas.microsoft.com/office/drawing/2014/main" id="{AE330AAE-89D7-99F8-45D9-5372E7739A4E}"/>
              </a:ext>
            </a:extLst>
          </p:cNvPr>
          <p:cNvPicPr>
            <a:picLocks noChangeAspect="1"/>
          </p:cNvPicPr>
          <p:nvPr/>
        </p:nvPicPr>
        <p:blipFill>
          <a:blip r:embed="rId4"/>
          <a:stretch>
            <a:fillRect/>
          </a:stretch>
        </p:blipFill>
        <p:spPr>
          <a:xfrm>
            <a:off x="6348589" y="251687"/>
            <a:ext cx="5117268" cy="5925276"/>
          </a:xfrm>
          <a:prstGeom prst="rect">
            <a:avLst/>
          </a:prstGeom>
        </p:spPr>
      </p:pic>
    </p:spTree>
    <p:extLst>
      <p:ext uri="{BB962C8B-B14F-4D97-AF65-F5344CB8AC3E}">
        <p14:creationId xmlns:p14="http://schemas.microsoft.com/office/powerpoint/2010/main" val="1582457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A85205-A114-CE74-74B0-7CFE786707F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8440B6-2E91-D4F7-607E-1ABE175D8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EE9BD509-E296-4BCC-ABE8-3E1103E46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6885F6B-06F9-6241-6B38-C2DE8CE9451A}"/>
              </a:ext>
            </a:extLst>
          </p:cNvPr>
          <p:cNvSpPr>
            <a:spLocks noGrp="1"/>
          </p:cNvSpPr>
          <p:nvPr>
            <p:ph type="title"/>
          </p:nvPr>
        </p:nvSpPr>
        <p:spPr>
          <a:xfrm>
            <a:off x="1245072" y="1289765"/>
            <a:ext cx="3651101" cy="4270963"/>
          </a:xfrm>
        </p:spPr>
        <p:txBody>
          <a:bodyPr anchor="ctr">
            <a:normAutofit/>
          </a:bodyPr>
          <a:lstStyle/>
          <a:p>
            <a:pPr algn="ctr"/>
            <a:r>
              <a:rPr lang="tr-TR" sz="3600" dirty="0"/>
              <a:t>MS </a:t>
            </a:r>
            <a:r>
              <a:rPr lang="tr-TR" sz="3600" dirty="0" err="1"/>
              <a:t>Teams</a:t>
            </a:r>
            <a:r>
              <a:rPr lang="tr-TR" sz="3600" dirty="0"/>
              <a:t> ve Office365’e üye olma</a:t>
            </a:r>
            <a:endParaRPr lang="tr-TR" sz="3600" dirty="0">
              <a:solidFill>
                <a:srgbClr val="FFFFFF"/>
              </a:solidFill>
            </a:endParaRPr>
          </a:p>
        </p:txBody>
      </p:sp>
      <p:sp>
        <p:nvSpPr>
          <p:cNvPr id="12" name="Graphic 11">
            <a:extLst>
              <a:ext uri="{FF2B5EF4-FFF2-40B4-BE49-F238E27FC236}">
                <a16:creationId xmlns:a16="http://schemas.microsoft.com/office/drawing/2014/main" id="{CB5E3DF7-0555-CE91-B8B7-1F2C27AC8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C6776A0F-C09D-3EE5-DE1C-C002F29DE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FBA57ABB-D5A1-1607-7F56-5C9999B7D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58F6F88C-19C2-1774-9E3C-3AE32C8FDB0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04D593A3-7B27-8EDB-4FF1-0223C41C49F8}"/>
              </a:ext>
            </a:extLst>
          </p:cNvPr>
          <p:cNvSpPr txBox="1"/>
          <p:nvPr/>
        </p:nvSpPr>
        <p:spPr>
          <a:xfrm>
            <a:off x="7485529" y="1739153"/>
            <a:ext cx="3908612" cy="1477328"/>
          </a:xfrm>
          <a:prstGeom prst="rect">
            <a:avLst/>
          </a:prstGeom>
          <a:noFill/>
        </p:spPr>
        <p:txBody>
          <a:bodyPr wrap="square" rtlCol="0">
            <a:spAutoFit/>
          </a:bodyPr>
          <a:lstStyle/>
          <a:p>
            <a:r>
              <a:rPr lang="tr-TR" dirty="0"/>
              <a:t>Aşağıdaki linkteki kılavuzu takip ederek üye olmanız gerekmektedir.</a:t>
            </a:r>
          </a:p>
          <a:p>
            <a:endParaRPr lang="tr-TR" dirty="0"/>
          </a:p>
          <a:p>
            <a:r>
              <a:rPr lang="tr-TR" dirty="0">
                <a:hlinkClick r:id="rId2"/>
              </a:rPr>
              <a:t>Kılavuz</a:t>
            </a:r>
            <a:endParaRPr lang="tr-TR" dirty="0"/>
          </a:p>
          <a:p>
            <a:endParaRPr lang="tr-TR" dirty="0"/>
          </a:p>
        </p:txBody>
      </p:sp>
    </p:spTree>
    <p:extLst>
      <p:ext uri="{BB962C8B-B14F-4D97-AF65-F5344CB8AC3E}">
        <p14:creationId xmlns:p14="http://schemas.microsoft.com/office/powerpoint/2010/main" val="26151949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77F2B8-867E-FD2B-FA39-F5B28AADE77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BE0518-1218-3737-9561-A7CC9076AE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A00FC419-2855-F178-1DA3-D9E3A90C0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CCF1665F-F72E-76DE-9E31-14A861BB363D}"/>
              </a:ext>
            </a:extLst>
          </p:cNvPr>
          <p:cNvSpPr>
            <a:spLocks noGrp="1"/>
          </p:cNvSpPr>
          <p:nvPr>
            <p:ph type="title"/>
          </p:nvPr>
        </p:nvSpPr>
        <p:spPr>
          <a:xfrm>
            <a:off x="1245072" y="1289765"/>
            <a:ext cx="3651101" cy="4270963"/>
          </a:xfrm>
        </p:spPr>
        <p:txBody>
          <a:bodyPr anchor="ctr">
            <a:normAutofit/>
          </a:bodyPr>
          <a:lstStyle/>
          <a:p>
            <a:pPr algn="ctr"/>
            <a:r>
              <a:rPr lang="tr-TR" sz="3600" dirty="0"/>
              <a:t>Sınıf geçme ve Mezun olma</a:t>
            </a:r>
            <a:endParaRPr lang="tr-TR" sz="3600" dirty="0">
              <a:solidFill>
                <a:srgbClr val="FFFFFF"/>
              </a:solidFill>
            </a:endParaRPr>
          </a:p>
        </p:txBody>
      </p:sp>
      <p:sp>
        <p:nvSpPr>
          <p:cNvPr id="12" name="Graphic 11">
            <a:extLst>
              <a:ext uri="{FF2B5EF4-FFF2-40B4-BE49-F238E27FC236}">
                <a16:creationId xmlns:a16="http://schemas.microsoft.com/office/drawing/2014/main" id="{402D6DE9-EF0A-49CF-769A-D9E52CEC8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8CC40147-C358-29B6-1DDD-E8AB43296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64EA3DDA-AA0E-8C33-39BC-17B0BDE77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8D47FFDE-C4B9-DFC9-9D0C-F266E35306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27D8798D-800E-EB86-37BD-D2BBAF1F07EC}"/>
              </a:ext>
            </a:extLst>
          </p:cNvPr>
          <p:cNvSpPr txBox="1"/>
          <p:nvPr/>
        </p:nvSpPr>
        <p:spPr>
          <a:xfrm>
            <a:off x="7485529" y="1739153"/>
            <a:ext cx="3908612" cy="4524315"/>
          </a:xfrm>
          <a:prstGeom prst="rect">
            <a:avLst/>
          </a:prstGeom>
          <a:noFill/>
        </p:spPr>
        <p:txBody>
          <a:bodyPr wrap="square" rtlCol="0">
            <a:spAutoFit/>
          </a:bodyPr>
          <a:lstStyle/>
          <a:p>
            <a:pPr algn="just"/>
            <a:r>
              <a:rPr lang="tr-TR" dirty="0"/>
              <a:t>Genel not ortalaması iki dönem sonunda oluşmaktadır. İki dönem sonundaki bu ortalama </a:t>
            </a:r>
            <a:r>
              <a:rPr lang="tr-TR" b="1" dirty="0"/>
              <a:t>1,80 veya üzerinde olursa öğrenci 2. sınıfa geçer. </a:t>
            </a:r>
            <a:r>
              <a:rPr lang="tr-TR" dirty="0"/>
              <a:t>Bu ortalama 1,79 dahi olursa öğrenci 1. sınıfın ilk yarıyılında aldığı derslerden seçim yapar ve 1.80’i yakalayana kadar bu böyle devam eder.</a:t>
            </a:r>
          </a:p>
          <a:p>
            <a:pPr algn="just"/>
            <a:r>
              <a:rPr lang="tr-TR" b="1" dirty="0"/>
              <a:t>4 yarıyıl sonunda genel not ortalaması 2.00 </a:t>
            </a:r>
            <a:r>
              <a:rPr lang="tr-TR" dirty="0"/>
              <a:t>veya üzeri olup, alması gereken tüm dersleri almış ve hiçbirinden </a:t>
            </a:r>
            <a:r>
              <a:rPr lang="tr-TR" b="1" dirty="0"/>
              <a:t>F1 veya F2 notu almamış </a:t>
            </a:r>
            <a:r>
              <a:rPr lang="tr-TR" dirty="0"/>
              <a:t>öğrenci mezuniyete hak kazanır. Mezuniyet şartlarından birisi de </a:t>
            </a:r>
            <a:r>
              <a:rPr lang="tr-TR" b="1" dirty="0"/>
              <a:t>İşletmede Mesleki Eğitim (İME)’</a:t>
            </a:r>
            <a:r>
              <a:rPr lang="tr-TR" b="1" dirty="0" err="1"/>
              <a:t>dir</a:t>
            </a:r>
            <a:r>
              <a:rPr lang="tr-TR" b="1" dirty="0"/>
              <a:t>.</a:t>
            </a:r>
          </a:p>
        </p:txBody>
      </p:sp>
    </p:spTree>
    <p:extLst>
      <p:ext uri="{BB962C8B-B14F-4D97-AF65-F5344CB8AC3E}">
        <p14:creationId xmlns:p14="http://schemas.microsoft.com/office/powerpoint/2010/main" val="28274323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8559BC-2320-3E70-CCEB-E0D06C5B704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4FBBD0-7C5F-0875-17E5-26C02E0DB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0AEF4690-BF86-5B40-83DF-8FF4ABA61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14659EA-A4AC-3C6D-5790-86D01AC9F1C8}"/>
              </a:ext>
            </a:extLst>
          </p:cNvPr>
          <p:cNvSpPr>
            <a:spLocks noGrp="1"/>
          </p:cNvSpPr>
          <p:nvPr>
            <p:ph type="title"/>
          </p:nvPr>
        </p:nvSpPr>
        <p:spPr>
          <a:xfrm>
            <a:off x="1245072" y="1289765"/>
            <a:ext cx="3651101" cy="4270963"/>
          </a:xfrm>
        </p:spPr>
        <p:txBody>
          <a:bodyPr anchor="ctr">
            <a:normAutofit/>
          </a:bodyPr>
          <a:lstStyle/>
          <a:p>
            <a:pPr algn="ctr"/>
            <a:r>
              <a:rPr lang="tr-TR" sz="3600" dirty="0"/>
              <a:t>Devam zorunluluğu</a:t>
            </a:r>
            <a:endParaRPr lang="tr-TR" sz="3600" dirty="0">
              <a:solidFill>
                <a:srgbClr val="FFFFFF"/>
              </a:solidFill>
            </a:endParaRPr>
          </a:p>
        </p:txBody>
      </p:sp>
      <p:sp>
        <p:nvSpPr>
          <p:cNvPr id="12" name="Graphic 11">
            <a:extLst>
              <a:ext uri="{FF2B5EF4-FFF2-40B4-BE49-F238E27FC236}">
                <a16:creationId xmlns:a16="http://schemas.microsoft.com/office/drawing/2014/main" id="{283905AD-207E-06D4-6193-DC14DCA40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5BD5D9E6-2DE1-C4EC-6FEF-DA88B81D4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F0381A39-200C-5CB4-4F9F-F1AE1B532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012D8372-128F-54B6-EA9E-CEE4B65467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B45C5CF9-08CC-C462-64CF-330C0BFF6FAB}"/>
              </a:ext>
            </a:extLst>
          </p:cNvPr>
          <p:cNvSpPr txBox="1"/>
          <p:nvPr/>
        </p:nvSpPr>
        <p:spPr>
          <a:xfrm>
            <a:off x="7485529" y="1739153"/>
            <a:ext cx="3908612" cy="4247317"/>
          </a:xfrm>
          <a:prstGeom prst="rect">
            <a:avLst/>
          </a:prstGeom>
          <a:noFill/>
        </p:spPr>
        <p:txBody>
          <a:bodyPr wrap="square" rtlCol="0">
            <a:spAutoFit/>
          </a:bodyPr>
          <a:lstStyle/>
          <a:p>
            <a:pPr algn="just"/>
            <a:r>
              <a:rPr lang="tr-TR" dirty="0"/>
              <a:t>Teorik derslerde toplam ders saatinin %30’u, uygulamalı derslerde ise toplam ders saatinin %20’si kadar devamsızlık yapılabilir.</a:t>
            </a:r>
          </a:p>
          <a:p>
            <a:pPr algn="just"/>
            <a:endParaRPr lang="tr-TR" dirty="0"/>
          </a:p>
          <a:p>
            <a:pPr algn="just"/>
            <a:r>
              <a:rPr lang="tr-TR" dirty="0">
                <a:solidFill>
                  <a:srgbClr val="FF0000"/>
                </a:solidFill>
              </a:rPr>
              <a:t>Örneğin:</a:t>
            </a:r>
          </a:p>
          <a:p>
            <a:pPr algn="just"/>
            <a:r>
              <a:rPr lang="tr-TR" dirty="0"/>
              <a:t>3 saatlik teorik bir dersten maksimum:</a:t>
            </a:r>
          </a:p>
          <a:p>
            <a:pPr algn="just"/>
            <a:r>
              <a:rPr lang="tr-TR" dirty="0"/>
              <a:t>3 saat x 15 hafta x 0,30 = 13,5 ~ &gt;&gt;&gt; 14 saat devamsızlık yapılabilir. </a:t>
            </a:r>
          </a:p>
          <a:p>
            <a:pPr algn="just"/>
            <a:endParaRPr lang="tr-TR" dirty="0"/>
          </a:p>
          <a:p>
            <a:pPr algn="just"/>
            <a:r>
              <a:rPr lang="tr-TR" dirty="0"/>
              <a:t>4 saatlik uygulamalı bir dersten maksimum:</a:t>
            </a:r>
          </a:p>
          <a:p>
            <a:pPr algn="just"/>
            <a:r>
              <a:rPr lang="tr-TR" dirty="0"/>
              <a:t>4 saat x 15 hafta x 0,20 = 12 saat devamsızlık yapılabilir.</a:t>
            </a:r>
          </a:p>
        </p:txBody>
      </p:sp>
    </p:spTree>
    <p:extLst>
      <p:ext uri="{BB962C8B-B14F-4D97-AF65-F5344CB8AC3E}">
        <p14:creationId xmlns:p14="http://schemas.microsoft.com/office/powerpoint/2010/main" val="7017358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0A0E4B-624E-E04F-54BA-57F842341F7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112A5A-DF07-F1D8-A8A0-69561AC29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7909E11A-405E-0447-A07B-C0388163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604E1FF-2220-4D94-8E64-4F92D70A9E7F}"/>
              </a:ext>
            </a:extLst>
          </p:cNvPr>
          <p:cNvSpPr>
            <a:spLocks noGrp="1"/>
          </p:cNvSpPr>
          <p:nvPr>
            <p:ph type="title"/>
          </p:nvPr>
        </p:nvSpPr>
        <p:spPr>
          <a:xfrm>
            <a:off x="1245072" y="1289765"/>
            <a:ext cx="3651101" cy="4270963"/>
          </a:xfrm>
        </p:spPr>
        <p:txBody>
          <a:bodyPr anchor="ctr">
            <a:normAutofit/>
          </a:bodyPr>
          <a:lstStyle/>
          <a:p>
            <a:pPr algn="ctr"/>
            <a:r>
              <a:rPr lang="tr-TR" sz="3600" dirty="0"/>
              <a:t>Sınav dönemi</a:t>
            </a:r>
            <a:endParaRPr lang="tr-TR" sz="3600" dirty="0">
              <a:solidFill>
                <a:srgbClr val="FFFFFF"/>
              </a:solidFill>
            </a:endParaRPr>
          </a:p>
        </p:txBody>
      </p:sp>
      <p:sp>
        <p:nvSpPr>
          <p:cNvPr id="12" name="Graphic 11">
            <a:extLst>
              <a:ext uri="{FF2B5EF4-FFF2-40B4-BE49-F238E27FC236}">
                <a16:creationId xmlns:a16="http://schemas.microsoft.com/office/drawing/2014/main" id="{55077EA8-6C25-3E9C-F1BD-32D4879C6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5BCB9C55-0035-A39B-99E2-37FBD08CA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92D7809E-E4A2-3A0B-1593-C43D7684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AB228F20-64F0-EEA3-A52F-8B7AB0B17F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C43BC567-A3FE-5D3B-BDB2-FFA82CD18D27}"/>
              </a:ext>
            </a:extLst>
          </p:cNvPr>
          <p:cNvSpPr txBox="1"/>
          <p:nvPr/>
        </p:nvSpPr>
        <p:spPr>
          <a:xfrm>
            <a:off x="7252447" y="759414"/>
            <a:ext cx="3908612" cy="4801314"/>
          </a:xfrm>
          <a:prstGeom prst="rect">
            <a:avLst/>
          </a:prstGeom>
          <a:noFill/>
        </p:spPr>
        <p:txBody>
          <a:bodyPr wrap="square" rtlCol="0">
            <a:spAutoFit/>
          </a:bodyPr>
          <a:lstStyle/>
          <a:p>
            <a:pPr algn="just"/>
            <a:r>
              <a:rPr lang="tr-TR" dirty="0"/>
              <a:t>Sınavlarla ilgili bilgi ilgili dersin öğretim elemanı tarafından öğrenciye ders müfredatı aktarıldığı an verilir. Sınavlar yazılı, sözlü, test, kısa sınav (</a:t>
            </a:r>
            <a:r>
              <a:rPr lang="tr-TR" dirty="0" err="1"/>
              <a:t>quiz</a:t>
            </a:r>
            <a:r>
              <a:rPr lang="tr-TR" dirty="0"/>
              <a:t>), ara sınav, yarıyıl sonu sınavı (final), ödev/proje teslim vb. şekillerde yapılabilir. </a:t>
            </a:r>
          </a:p>
          <a:p>
            <a:pPr algn="just"/>
            <a:r>
              <a:rPr lang="tr-TR" dirty="0"/>
              <a:t>Ara sınavlar 8. hafta yapılır ve o hafta dersler işlenmez. Bu dönem ara sınavlar </a:t>
            </a:r>
            <a:r>
              <a:rPr lang="tr-TR" dirty="0">
                <a:solidFill>
                  <a:srgbClr val="FF0000"/>
                </a:solidFill>
              </a:rPr>
              <a:t>09-13 Kasım 2026 </a:t>
            </a:r>
            <a:r>
              <a:rPr lang="tr-TR" dirty="0"/>
              <a:t>tarihleri arasındadır.</a:t>
            </a:r>
          </a:p>
          <a:p>
            <a:pPr algn="just"/>
            <a:r>
              <a:rPr lang="tr-TR" dirty="0"/>
              <a:t>Yarıyıl sonu sınavları 14 hafta sonunda derslerin bitimini takip eden 2 hafta içinde yapılır. Ara ve yarıyıl sonu sınav takvimleri ile ilgili duyurular 7. ve 14. hafta </a:t>
            </a:r>
            <a:r>
              <a:rPr lang="tr-TR" dirty="0">
                <a:hlinkClick r:id="rId2" action="ppaction://hlinkfile"/>
              </a:rPr>
              <a:t>SBMYO web sayfasında </a:t>
            </a:r>
            <a:r>
              <a:rPr lang="tr-TR" dirty="0"/>
              <a:t>öğrencilere ilân edilir.</a:t>
            </a:r>
          </a:p>
        </p:txBody>
      </p:sp>
    </p:spTree>
    <p:extLst>
      <p:ext uri="{BB962C8B-B14F-4D97-AF65-F5344CB8AC3E}">
        <p14:creationId xmlns:p14="http://schemas.microsoft.com/office/powerpoint/2010/main" val="4798998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4EAA3B-11A2-DD3B-A50D-167B2440BA9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423C324-5270-C93E-CC91-2FD842404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D38E256E-2888-7332-FB1B-2775B6428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AFC36B7-02CF-5275-F34E-EB222C99F1CF}"/>
              </a:ext>
            </a:extLst>
          </p:cNvPr>
          <p:cNvSpPr>
            <a:spLocks noGrp="1"/>
          </p:cNvSpPr>
          <p:nvPr>
            <p:ph type="title"/>
          </p:nvPr>
        </p:nvSpPr>
        <p:spPr>
          <a:xfrm>
            <a:off x="1245072" y="1289765"/>
            <a:ext cx="3651101" cy="4270963"/>
          </a:xfrm>
        </p:spPr>
        <p:txBody>
          <a:bodyPr anchor="ctr">
            <a:normAutofit/>
          </a:bodyPr>
          <a:lstStyle/>
          <a:p>
            <a:pPr algn="ctr"/>
            <a:r>
              <a:rPr lang="tr-TR" sz="3600" dirty="0"/>
              <a:t>Kampüs Ulaşım</a:t>
            </a:r>
            <a:endParaRPr lang="tr-TR" sz="3600" dirty="0">
              <a:solidFill>
                <a:srgbClr val="FFFFFF"/>
              </a:solidFill>
            </a:endParaRPr>
          </a:p>
        </p:txBody>
      </p:sp>
      <p:sp>
        <p:nvSpPr>
          <p:cNvPr id="12" name="Graphic 11">
            <a:extLst>
              <a:ext uri="{FF2B5EF4-FFF2-40B4-BE49-F238E27FC236}">
                <a16:creationId xmlns:a16="http://schemas.microsoft.com/office/drawing/2014/main" id="{7E601C6F-2881-2CDF-094C-BD89DC903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3882F465-5CDC-8A06-8659-331E64492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667FA440-9020-998F-F952-8B29AB728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A5C1F77A-9516-A19D-93C0-FEB583889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694EE196-D690-25DF-2E81-FB984B438AAC}"/>
              </a:ext>
            </a:extLst>
          </p:cNvPr>
          <p:cNvSpPr txBox="1"/>
          <p:nvPr/>
        </p:nvSpPr>
        <p:spPr>
          <a:xfrm>
            <a:off x="7252447" y="759414"/>
            <a:ext cx="3908612" cy="3416320"/>
          </a:xfrm>
          <a:prstGeom prst="rect">
            <a:avLst/>
          </a:prstGeom>
          <a:noFill/>
        </p:spPr>
        <p:txBody>
          <a:bodyPr wrap="square" rtlCol="0">
            <a:spAutoFit/>
          </a:bodyPr>
          <a:lstStyle/>
          <a:p>
            <a:pPr algn="just"/>
            <a:r>
              <a:rPr lang="tr-TR" dirty="0"/>
              <a:t>Kampüse ulaşım:</a:t>
            </a:r>
          </a:p>
          <a:p>
            <a:pPr algn="just"/>
            <a:r>
              <a:rPr lang="tr-TR" dirty="0">
                <a:solidFill>
                  <a:srgbClr val="FF0000"/>
                </a:solidFill>
              </a:rPr>
              <a:t>sabah-akşam</a:t>
            </a:r>
            <a:r>
              <a:rPr lang="tr-TR" dirty="0"/>
              <a:t> olmak üzere SEMT SERVİSLERİ ile ücretsiz olarak sağlanabilmektedir.</a:t>
            </a:r>
          </a:p>
          <a:p>
            <a:pPr algn="just"/>
            <a:r>
              <a:rPr lang="tr-TR" dirty="0"/>
              <a:t>Ayrıca Bağlıca köyü girişi üzerinden EGO otobüsleri ile Koru Metro İstasyonundan 587 numaralı ring otobüsü ile ulaşım sağlanabilir.</a:t>
            </a:r>
          </a:p>
          <a:p>
            <a:pPr algn="just"/>
            <a:r>
              <a:rPr lang="tr-TR" dirty="0"/>
              <a:t>Ücretsiz Başkent Servisleri ile ilgili saat ve güzergah bilgisine aşağıdaki linkten ulaşabilirsiniz:</a:t>
            </a:r>
          </a:p>
          <a:p>
            <a:pPr algn="just"/>
            <a:r>
              <a:rPr lang="tr-TR" dirty="0">
                <a:hlinkClick r:id="rId2"/>
              </a:rPr>
              <a:t>Eğitim Dönemi Ulaşım Bilgisi</a:t>
            </a:r>
            <a:endParaRPr lang="tr-TR" dirty="0"/>
          </a:p>
        </p:txBody>
      </p:sp>
    </p:spTree>
    <p:extLst>
      <p:ext uri="{BB962C8B-B14F-4D97-AF65-F5344CB8AC3E}">
        <p14:creationId xmlns:p14="http://schemas.microsoft.com/office/powerpoint/2010/main" val="150001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191EAD-D95D-FD40-6E09-E2FF043E36E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AA6E851-DE6B-C51F-E4CE-565A42B49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38BE353B-8B6D-32FA-B772-7E8701009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D193426C-F894-842F-EE05-1F4DF06E7E68}"/>
              </a:ext>
            </a:extLst>
          </p:cNvPr>
          <p:cNvSpPr>
            <a:spLocks noGrp="1"/>
          </p:cNvSpPr>
          <p:nvPr>
            <p:ph type="title"/>
          </p:nvPr>
        </p:nvSpPr>
        <p:spPr>
          <a:xfrm>
            <a:off x="1245072" y="1289765"/>
            <a:ext cx="3651101" cy="4270963"/>
          </a:xfrm>
        </p:spPr>
        <p:txBody>
          <a:bodyPr anchor="ctr">
            <a:normAutofit/>
          </a:bodyPr>
          <a:lstStyle/>
          <a:p>
            <a:pPr algn="ctr"/>
            <a:r>
              <a:rPr lang="tr-TR" sz="3600" dirty="0"/>
              <a:t>Dilekçe Yazılmasını Gerektiren Durumlar ve Dilekçe Teslimi</a:t>
            </a:r>
            <a:endParaRPr lang="tr-TR" sz="3600" dirty="0">
              <a:solidFill>
                <a:srgbClr val="FFFFFF"/>
              </a:solidFill>
            </a:endParaRPr>
          </a:p>
        </p:txBody>
      </p:sp>
      <p:sp>
        <p:nvSpPr>
          <p:cNvPr id="12" name="Graphic 11">
            <a:extLst>
              <a:ext uri="{FF2B5EF4-FFF2-40B4-BE49-F238E27FC236}">
                <a16:creationId xmlns:a16="http://schemas.microsoft.com/office/drawing/2014/main" id="{AADFB473-EA0D-9033-E1BB-28B745F61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56573146-DB34-5E79-7977-6BEAB2DBC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263A6400-5BE5-A93A-9511-6C0D2021C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57BAAC08-9CCE-6CFB-27CC-68F7251490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DAFEE863-694F-9253-83B1-5EBEE46DD5B0}"/>
              </a:ext>
            </a:extLst>
          </p:cNvPr>
          <p:cNvSpPr txBox="1"/>
          <p:nvPr/>
        </p:nvSpPr>
        <p:spPr>
          <a:xfrm>
            <a:off x="6292298" y="759414"/>
            <a:ext cx="4868761" cy="4801314"/>
          </a:xfrm>
          <a:prstGeom prst="rect">
            <a:avLst/>
          </a:prstGeom>
          <a:noFill/>
        </p:spPr>
        <p:txBody>
          <a:bodyPr wrap="square" rtlCol="0">
            <a:spAutoFit/>
          </a:bodyPr>
          <a:lstStyle/>
          <a:p>
            <a:r>
              <a:rPr lang="tr-TR" dirty="0"/>
              <a:t>Dilekçenin standart bir formatı vardır. </a:t>
            </a:r>
            <a:r>
              <a:rPr lang="tr-TR" dirty="0">
                <a:hlinkClick r:id="rId2"/>
              </a:rPr>
              <a:t>Buradaki</a:t>
            </a:r>
            <a:r>
              <a:rPr lang="tr-TR" dirty="0"/>
              <a:t> dilekçeyi indirerek eksiksiz doldurunuz. Dilekçeler danışmana verilir ve </a:t>
            </a:r>
            <a:r>
              <a:rPr lang="tr-TR" b="1" dirty="0"/>
              <a:t>danışman görüşü ile imzası </a:t>
            </a:r>
            <a:r>
              <a:rPr lang="tr-TR" dirty="0"/>
              <a:t>alındıktan sonra Yüksekokul Sekreteri Kader </a:t>
            </a:r>
            <a:r>
              <a:rPr lang="tr-TR" dirty="0" err="1"/>
              <a:t>BİLCAN’a</a:t>
            </a:r>
            <a:r>
              <a:rPr lang="tr-TR" dirty="0"/>
              <a:t> elden teslim edilir. İmzasız dilekçeler kabul edilmez. (SBMYO D303 numaralı ofis)</a:t>
            </a:r>
          </a:p>
          <a:p>
            <a:r>
              <a:rPr lang="tr-TR" dirty="0">
                <a:solidFill>
                  <a:srgbClr val="FF0000"/>
                </a:solidFill>
              </a:rPr>
              <a:t>Dilekçeler:</a:t>
            </a:r>
          </a:p>
          <a:p>
            <a:pPr marL="285750" indent="-285750">
              <a:buFont typeface="Wingdings" panose="05000000000000000000" pitchFamily="2" charset="2"/>
              <a:buChar char="ü"/>
            </a:pPr>
            <a:r>
              <a:rPr lang="tr-TR" dirty="0"/>
              <a:t>Muafiyet, denklik (eşdeğerlik) vb. ders işlemleriyle ilgili,</a:t>
            </a:r>
          </a:p>
          <a:p>
            <a:pPr marL="285750" indent="-285750">
              <a:buFont typeface="Wingdings" panose="05000000000000000000" pitchFamily="2" charset="2"/>
              <a:buChar char="ü"/>
            </a:pPr>
            <a:r>
              <a:rPr lang="tr-TR" dirty="0"/>
              <a:t>İzinli sayılma ile ilgili (En fazla 2 dönem – Kayıt dondurma)</a:t>
            </a:r>
          </a:p>
          <a:p>
            <a:pPr marL="285750" indent="-285750">
              <a:buFont typeface="Wingdings" panose="05000000000000000000" pitchFamily="2" charset="2"/>
              <a:buChar char="ü"/>
            </a:pPr>
            <a:r>
              <a:rPr lang="tr-TR" dirty="0"/>
              <a:t>Mazeret sınavına girme talebi konularıyla ilgili olabilir.</a:t>
            </a:r>
          </a:p>
          <a:p>
            <a:pPr marL="285750" indent="-285750">
              <a:buFont typeface="Wingdings" panose="05000000000000000000" pitchFamily="2" charset="2"/>
              <a:buChar char="ü"/>
            </a:pPr>
            <a:r>
              <a:rPr lang="tr-TR" dirty="0"/>
              <a:t>Bu konular dışındaki konularla ilgili dilekçe yazmadan önce danışmanınızla irtibata geçmeniz gerekmektedir.</a:t>
            </a:r>
          </a:p>
        </p:txBody>
      </p:sp>
    </p:spTree>
    <p:extLst>
      <p:ext uri="{BB962C8B-B14F-4D97-AF65-F5344CB8AC3E}">
        <p14:creationId xmlns:p14="http://schemas.microsoft.com/office/powerpoint/2010/main" val="19701311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ECE349-00A6-60DF-EE29-50E35EBBE05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42364-BD4F-3C7E-5F80-9DD10309F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0CA08B0F-5396-A51B-46CC-A1DAB5339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DAF11DEE-A714-2431-2EBD-8E4D5953A4E9}"/>
              </a:ext>
            </a:extLst>
          </p:cNvPr>
          <p:cNvSpPr>
            <a:spLocks noGrp="1"/>
          </p:cNvSpPr>
          <p:nvPr>
            <p:ph type="title"/>
          </p:nvPr>
        </p:nvSpPr>
        <p:spPr>
          <a:xfrm>
            <a:off x="1245072" y="1289765"/>
            <a:ext cx="3651101" cy="4270963"/>
          </a:xfrm>
        </p:spPr>
        <p:txBody>
          <a:bodyPr anchor="ctr">
            <a:normAutofit/>
          </a:bodyPr>
          <a:lstStyle/>
          <a:p>
            <a:r>
              <a:rPr lang="tr-TR" sz="3600" dirty="0">
                <a:solidFill>
                  <a:schemeClr val="tx1">
                    <a:alpha val="80000"/>
                  </a:schemeClr>
                </a:solidFill>
              </a:rPr>
              <a:t>Ders veren öğretim elemanlarımız</a:t>
            </a:r>
          </a:p>
        </p:txBody>
      </p:sp>
      <p:sp>
        <p:nvSpPr>
          <p:cNvPr id="12" name="Graphic 11">
            <a:extLst>
              <a:ext uri="{FF2B5EF4-FFF2-40B4-BE49-F238E27FC236}">
                <a16:creationId xmlns:a16="http://schemas.microsoft.com/office/drawing/2014/main" id="{0E9DABCD-CEB9-B35B-52C1-700E32CA8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A09A1CA9-0984-C906-7D1B-C34EAD08A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79C0574E-AA08-4114-AFEE-6AE46D538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035429FE-E54E-7D19-C54D-1A47996A8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5" name="Resim 4">
            <a:extLst>
              <a:ext uri="{FF2B5EF4-FFF2-40B4-BE49-F238E27FC236}">
                <a16:creationId xmlns:a16="http://schemas.microsoft.com/office/drawing/2014/main" id="{2EECDD82-F74E-FF72-6821-80A696DA5495}"/>
              </a:ext>
            </a:extLst>
          </p:cNvPr>
          <p:cNvPicPr>
            <a:picLocks noChangeAspect="1"/>
          </p:cNvPicPr>
          <p:nvPr/>
        </p:nvPicPr>
        <p:blipFill>
          <a:blip r:embed="rId2"/>
          <a:stretch>
            <a:fillRect/>
          </a:stretch>
        </p:blipFill>
        <p:spPr>
          <a:xfrm>
            <a:off x="0" y="-1"/>
            <a:ext cx="6509576" cy="6643727"/>
          </a:xfrm>
          <a:prstGeom prst="rect">
            <a:avLst/>
          </a:prstGeom>
        </p:spPr>
      </p:pic>
      <p:pic>
        <p:nvPicPr>
          <p:cNvPr id="7" name="Resim 6">
            <a:extLst>
              <a:ext uri="{FF2B5EF4-FFF2-40B4-BE49-F238E27FC236}">
                <a16:creationId xmlns:a16="http://schemas.microsoft.com/office/drawing/2014/main" id="{4D51640B-8B57-C42F-C20D-636A16601D4E}"/>
              </a:ext>
            </a:extLst>
          </p:cNvPr>
          <p:cNvPicPr>
            <a:picLocks noChangeAspect="1"/>
          </p:cNvPicPr>
          <p:nvPr/>
        </p:nvPicPr>
        <p:blipFill>
          <a:blip r:embed="rId3"/>
          <a:stretch>
            <a:fillRect/>
          </a:stretch>
        </p:blipFill>
        <p:spPr>
          <a:xfrm>
            <a:off x="6789962" y="1413913"/>
            <a:ext cx="4338930" cy="4220164"/>
          </a:xfrm>
          <a:prstGeom prst="rect">
            <a:avLst/>
          </a:prstGeom>
        </p:spPr>
      </p:pic>
      <p:sp>
        <p:nvSpPr>
          <p:cNvPr id="15" name="Metin kutusu 14">
            <a:extLst>
              <a:ext uri="{FF2B5EF4-FFF2-40B4-BE49-F238E27FC236}">
                <a16:creationId xmlns:a16="http://schemas.microsoft.com/office/drawing/2014/main" id="{6E938B24-2561-10F6-AA8E-E31A58A5BBA7}"/>
              </a:ext>
            </a:extLst>
          </p:cNvPr>
          <p:cNvSpPr txBox="1"/>
          <p:nvPr/>
        </p:nvSpPr>
        <p:spPr>
          <a:xfrm>
            <a:off x="6509576" y="6150698"/>
            <a:ext cx="6096000" cy="400110"/>
          </a:xfrm>
          <a:prstGeom prst="rect">
            <a:avLst/>
          </a:prstGeom>
          <a:noFill/>
        </p:spPr>
        <p:txBody>
          <a:bodyPr wrap="square">
            <a:spAutoFit/>
          </a:bodyPr>
          <a:lstStyle/>
          <a:p>
            <a:pPr marL="0" indent="0">
              <a:buNone/>
            </a:pPr>
            <a:r>
              <a:rPr lang="tr-TR" sz="2000" u="sng" dirty="0">
                <a:hlinkClick r:id="rId4"/>
              </a:rPr>
              <a:t>Sunum Dosyasına erişmek için tıklayınız. </a:t>
            </a:r>
            <a:endParaRPr lang="tr-TR" sz="2000" dirty="0"/>
          </a:p>
        </p:txBody>
      </p:sp>
    </p:spTree>
    <p:extLst>
      <p:ext uri="{BB962C8B-B14F-4D97-AF65-F5344CB8AC3E}">
        <p14:creationId xmlns:p14="http://schemas.microsoft.com/office/powerpoint/2010/main" val="3457927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CD0B44-D0D2-2A2A-3F8F-75E513ECDB0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4FB874-4F9E-6DAE-D247-E512A6363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921C7555-BDD0-2337-F5F6-912F42B0A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A576C54-2E09-AC2F-CC4B-154380F32B48}"/>
              </a:ext>
            </a:extLst>
          </p:cNvPr>
          <p:cNvSpPr>
            <a:spLocks noGrp="1"/>
          </p:cNvSpPr>
          <p:nvPr>
            <p:ph type="title"/>
          </p:nvPr>
        </p:nvSpPr>
        <p:spPr>
          <a:xfrm>
            <a:off x="1245072" y="1289765"/>
            <a:ext cx="3651101" cy="4270963"/>
          </a:xfrm>
        </p:spPr>
        <p:txBody>
          <a:bodyPr anchor="ctr">
            <a:normAutofit/>
          </a:bodyPr>
          <a:lstStyle/>
          <a:p>
            <a:pPr algn="ctr"/>
            <a:r>
              <a:rPr lang="tr-TR" sz="3600" dirty="0">
                <a:solidFill>
                  <a:schemeClr val="bg1"/>
                </a:solidFill>
              </a:rPr>
              <a:t>PROGRAM SORUMLUSU İLETİŞİM BİLGİLERİ</a:t>
            </a:r>
          </a:p>
        </p:txBody>
      </p:sp>
      <p:sp>
        <p:nvSpPr>
          <p:cNvPr id="12" name="Graphic 11">
            <a:extLst>
              <a:ext uri="{FF2B5EF4-FFF2-40B4-BE49-F238E27FC236}">
                <a16:creationId xmlns:a16="http://schemas.microsoft.com/office/drawing/2014/main" id="{82E8A1BE-11CF-529F-8FA5-755F1FE2F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E7715384-18B4-1AF6-AAA4-BD729B8919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55AC61D0-6085-E571-772B-56678A4DF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44A388DC-9417-E159-79A4-9C0B3C6517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1545DCF6-0BED-39D5-80E8-45C7EAEC123F}"/>
              </a:ext>
            </a:extLst>
          </p:cNvPr>
          <p:cNvSpPr txBox="1"/>
          <p:nvPr/>
        </p:nvSpPr>
        <p:spPr>
          <a:xfrm>
            <a:off x="4936014" y="701829"/>
            <a:ext cx="6920752" cy="1754326"/>
          </a:xfrm>
          <a:prstGeom prst="rect">
            <a:avLst/>
          </a:prstGeom>
          <a:noFill/>
        </p:spPr>
        <p:txBody>
          <a:bodyPr wrap="square" rtlCol="0">
            <a:spAutoFit/>
          </a:bodyPr>
          <a:lstStyle/>
          <a:p>
            <a:r>
              <a:rPr lang="tr-TR" b="1" dirty="0"/>
              <a:t>PROGRAM SORUMLUSU İLETİŞİM BİLGİLERİ</a:t>
            </a:r>
          </a:p>
          <a:p>
            <a:r>
              <a:rPr lang="tr-TR" b="1" dirty="0"/>
              <a:t>Turizm ve Otel İşletmeciliği Programı:</a:t>
            </a:r>
          </a:p>
          <a:p>
            <a:r>
              <a:rPr lang="tr-TR" dirty="0"/>
              <a:t>Dr. Öğr. Üyesi İsmail BOZKURT</a:t>
            </a:r>
            <a:endParaRPr lang="tr-TR" b="1" dirty="0"/>
          </a:p>
          <a:p>
            <a:r>
              <a:rPr lang="tr-TR" b="1" dirty="0"/>
              <a:t>Ofisin Yeri: </a:t>
            </a:r>
            <a:r>
              <a:rPr lang="tr-TR" dirty="0"/>
              <a:t>SBMYO C316</a:t>
            </a:r>
          </a:p>
          <a:p>
            <a:r>
              <a:rPr lang="tr-TR" b="1" dirty="0"/>
              <a:t>Ofis Tel: </a:t>
            </a:r>
            <a:r>
              <a:rPr lang="tr-TR" dirty="0"/>
              <a:t>1435</a:t>
            </a:r>
          </a:p>
          <a:p>
            <a:r>
              <a:rPr lang="tr-TR" b="1" dirty="0"/>
              <a:t>Eposta Adresi: </a:t>
            </a:r>
            <a:r>
              <a:rPr lang="tr-TR" dirty="0">
                <a:hlinkClick r:id="rId2"/>
              </a:rPr>
              <a:t>ismailbozkurt@baskent.edu.tr</a:t>
            </a:r>
            <a:r>
              <a:rPr lang="tr-TR" dirty="0"/>
              <a:t> </a:t>
            </a:r>
            <a:endParaRPr lang="tr-TR" b="1" dirty="0"/>
          </a:p>
        </p:txBody>
      </p:sp>
      <p:sp>
        <p:nvSpPr>
          <p:cNvPr id="5" name="Metin kutusu 4">
            <a:extLst>
              <a:ext uri="{FF2B5EF4-FFF2-40B4-BE49-F238E27FC236}">
                <a16:creationId xmlns:a16="http://schemas.microsoft.com/office/drawing/2014/main" id="{58893A54-5B5C-4F92-9F91-0EC503D8E4CA}"/>
              </a:ext>
            </a:extLst>
          </p:cNvPr>
          <p:cNvSpPr txBox="1"/>
          <p:nvPr/>
        </p:nvSpPr>
        <p:spPr>
          <a:xfrm>
            <a:off x="4936014" y="2902751"/>
            <a:ext cx="6920752" cy="1754326"/>
          </a:xfrm>
          <a:prstGeom prst="rect">
            <a:avLst/>
          </a:prstGeom>
          <a:noFill/>
        </p:spPr>
        <p:txBody>
          <a:bodyPr wrap="square" rtlCol="0">
            <a:spAutoFit/>
          </a:bodyPr>
          <a:lstStyle/>
          <a:p>
            <a:r>
              <a:rPr lang="tr-TR" b="1" dirty="0"/>
              <a:t>BÖLÜM BAŞKANI İLETİŞİM BİLGİLERİ</a:t>
            </a:r>
          </a:p>
          <a:p>
            <a:r>
              <a:rPr lang="tr-TR" b="1" dirty="0"/>
              <a:t>OTEL, LOKANTA VE İKRAM HİZMETLERİ</a:t>
            </a:r>
          </a:p>
          <a:p>
            <a:r>
              <a:rPr lang="tr-TR" dirty="0"/>
              <a:t>Dr. Öğr. Üyesi Şükran ÖKTEM</a:t>
            </a:r>
            <a:endParaRPr lang="tr-TR" b="1" dirty="0"/>
          </a:p>
          <a:p>
            <a:r>
              <a:rPr lang="tr-TR" b="1" dirty="0"/>
              <a:t>Ofisin Yeri: </a:t>
            </a:r>
            <a:r>
              <a:rPr lang="tr-TR" dirty="0"/>
              <a:t>SBMYO D101</a:t>
            </a:r>
          </a:p>
          <a:p>
            <a:r>
              <a:rPr lang="tr-TR" b="1" dirty="0"/>
              <a:t>Ofis Tel: </a:t>
            </a:r>
            <a:r>
              <a:rPr lang="tr-TR" dirty="0"/>
              <a:t>1327</a:t>
            </a:r>
          </a:p>
          <a:p>
            <a:r>
              <a:rPr lang="tr-TR" b="1" dirty="0"/>
              <a:t>Eposta Adresi: </a:t>
            </a:r>
            <a:r>
              <a:rPr lang="tr-TR" dirty="0">
                <a:hlinkClick r:id="rId2"/>
              </a:rPr>
              <a:t>sukran@baskent.edu.tr</a:t>
            </a:r>
            <a:r>
              <a:rPr lang="tr-TR" dirty="0"/>
              <a:t> </a:t>
            </a:r>
            <a:endParaRPr lang="tr-TR" b="1" dirty="0"/>
          </a:p>
        </p:txBody>
      </p:sp>
    </p:spTree>
    <p:extLst>
      <p:ext uri="{BB962C8B-B14F-4D97-AF65-F5344CB8AC3E}">
        <p14:creationId xmlns:p14="http://schemas.microsoft.com/office/powerpoint/2010/main" val="3225151268"/>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eması">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3989</TotalTime>
  <Words>5690</Words>
  <Application>Microsoft Office PowerPoint</Application>
  <PresentationFormat>Geniş ekran</PresentationFormat>
  <Paragraphs>426</Paragraphs>
  <Slides>56</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56</vt:i4>
      </vt:variant>
    </vt:vector>
  </HeadingPairs>
  <TitlesOfParts>
    <vt:vector size="64" baseType="lpstr">
      <vt:lpstr>Aptos</vt:lpstr>
      <vt:lpstr>Aptos Display</vt:lpstr>
      <vt:lpstr>Arial</vt:lpstr>
      <vt:lpstr>Calibri</vt:lpstr>
      <vt:lpstr>Times New Roman</vt:lpstr>
      <vt:lpstr>Verdana</vt:lpstr>
      <vt:lpstr>Wingdings</vt:lpstr>
      <vt:lpstr>Office Teması</vt:lpstr>
      <vt:lpstr>SOSYAL BİLİMLER MESLEK YÜKSEKOKULU</vt:lpstr>
      <vt:lpstr>YÜKSEKOKULUMUZLA İLGİLİ BİLMENİZ GEREKENLER !    Misyonumuz / Vizyonumuz</vt:lpstr>
      <vt:lpstr>YÜKSEKOKULUMUZLA İLGİLİ BİLMENİZ GEREKENLER !   Programlarımız</vt:lpstr>
      <vt:lpstr>YÜKSEKOKULUMUZLA İLGİLİ BİLMENİZ GEREKENLER !   </vt:lpstr>
      <vt:lpstr>ÖĞRENCİLERİMİZDEN BEKLENTİLERİMİZ  Akademik Başarı</vt:lpstr>
      <vt:lpstr>ÖĞRENCİLERİMİZDEN BEKLENTİLERİMİZ  Öğretim Elemanları ve Diğer Üniversite Personelleri İle İlişkiler</vt:lpstr>
      <vt:lpstr>ÖĞRENCİLERİMİZDEN BEKLENTİLERİMİZ  Öğrenciler Arasındaki İlişkiler</vt:lpstr>
      <vt:lpstr>ÖĞRENCİLERİMİZDEN BEKLENTİLERİMİZ  Akran Zorbalığı ve  Siber Zorbalık</vt:lpstr>
      <vt:lpstr>DİSİPLİN SUÇLARI ÖRNEKLERİ</vt:lpstr>
      <vt:lpstr>ORTAK ALANLARIN KULLANIMI</vt:lpstr>
      <vt:lpstr>Akademik Danışman Kimdir?</vt:lpstr>
      <vt:lpstr>Akademik Danışmanın Görevleri</vt:lpstr>
      <vt:lpstr>Akademik Danışman İle İlişkiler</vt:lpstr>
      <vt:lpstr>DERSLER İLE İLGİLİ ÖNEMLİ KONULAR   Kayıt Yenileme ve  Ders Kaydı      Başkent Üniversitesi Ön Lisans ve Lisans Eğitim-Öğretim ve Sınav Yönetmeliği:  https://www.baskent.edu.tr/belgeler/mevzuat/yonetmelik/onlisans_yon_11_2023.pdf   </vt:lpstr>
      <vt:lpstr>DERSLER İLE İLGİLİ ÖNEMLİ KONULAR  DERS KAYITLARI   </vt:lpstr>
      <vt:lpstr>DERSLER İLE İLGİLİ ÖNEMLİ KONULAR   İzinli Sayılmak ve  Askıda Olmak Arasındaki Fark Nedir? </vt:lpstr>
      <vt:lpstr>DERSLER İLE İLGİLİ ÖNEMLİ KONULAR   Devamsızlık</vt:lpstr>
      <vt:lpstr>DERSLER İLE İLGİLİ ÖNEMLİ KONULAR    Sağlık Raporları</vt:lpstr>
      <vt:lpstr>DERSLER İLE İLGİLİ ÖNEMLİ KONULAR   Ders Tekrarı</vt:lpstr>
      <vt:lpstr>DERSLER İLE İLGİLİ ÖNEMLİ KONULAR   Muafiyet</vt:lpstr>
      <vt:lpstr>DERSLER İLE İLGİLİ ÖNEMLİ KONULAR   Eşdeğerlik</vt:lpstr>
      <vt:lpstr>DERSLER İLE İLGİLİ ÖNEMLİ KONULAR   Dönem Tekrarı</vt:lpstr>
      <vt:lpstr>DERSLER İLE İLGİLİ ÖNEMLİ KONULAR   Notlar</vt:lpstr>
      <vt:lpstr>DERSLER İLE İLGİLİ ÖNEMLİ KONULAR   Azami Süre </vt:lpstr>
      <vt:lpstr>DERSLER İLE İLGİLİ ÖNEMLİ KONULAR   Mezuniyet Koşulları </vt:lpstr>
      <vt:lpstr>  BURSLARLA İLGİLİ BİLMENİZ GEREKENLER !   BURS TÜRLERİ   </vt:lpstr>
      <vt:lpstr> BURSLARLA İLGİLİ BİLMENİZ GEREKENLER !   ÖSYM BURSU  (%50 indirimli, burslu)  Bursum ne zaman kesilir?   </vt:lpstr>
      <vt:lpstr>  BURSLARLA İLGİLİ BİLMENİZ GEREKENLER !    BAŞARI BURSU  Başarı Bursu Nedir? /  Bursum ne zaman kesilir?   </vt:lpstr>
      <vt:lpstr>  BURSLARLA İLGİLİ BİLMENİZ GEREKENLER !    TEŞVİK BURSLARI  Teşvik Bursu Nedir?    </vt:lpstr>
      <vt:lpstr>  BURSLARLA İLGİLİ BİLMENİZ GEREKENLER !    DESTEK BURSLARI  Destek Bursu Nedir?    </vt:lpstr>
      <vt:lpstr>  DERS VE DERS SORUMLUSU DEĞERLENDİRME ANKETİ    Ankette derse ve öğretim elemanına ilişkin görüşlerin açıklıkla paylaşılması için öğrencilerin kişisel bilgileri paylaşılmaz.   ***Değerlendirme yapılırken anketi hangi öğrencinin doldurduğu görülmez.***    </vt:lpstr>
      <vt:lpstr>ÖĞRENCİ MEMNUNİYETİ ANKETİ   Ankette görüşlerin açıklıkla paylaşılması için öğrencilerin kişisel bilgileri paylaşılmaz.   ***Değerlendirme yapılırken anketi hangi öğrencinin doldurduğu görülmez.*** </vt:lpstr>
      <vt:lpstr>KAMPÜS   Öğrenci Toplulukları</vt:lpstr>
      <vt:lpstr>KAMPÜS   Kütüphane</vt:lpstr>
      <vt:lpstr>KAMPÜS   Kütüphane</vt:lpstr>
      <vt:lpstr>İşletmede Mesleki Eğitim Uygulaması (3+1 Modeli)  ‘’İş Yeri Uygulaması Dersi’’</vt:lpstr>
      <vt:lpstr>İşletmede Mesleki Eğitim Uygulaması (3+1 Modeli)  ‘’İş Yeri Uygulaması Dersi’’</vt:lpstr>
      <vt:lpstr>İşletmede Mesleki Eğitim Uygulaması (3+1 Modeli)  ‘’İş Yeri Uygulaması Dersi’’</vt:lpstr>
      <vt:lpstr>MEZUNLARIN İŞ İMKANI</vt:lpstr>
      <vt:lpstr>DGS ve geçiş yapılabilecek  "ÖRGÜN ÖĞRETİM" lisans programları</vt:lpstr>
      <vt:lpstr>DGS ve geçiş yapılabilecek  "AÇIK ÖĞRETİM" lisans programları</vt:lpstr>
      <vt:lpstr>DGS ve geçiş yapılabilecek  " AÇIK ÖĞRETİM" lisans programları</vt:lpstr>
      <vt:lpstr>Program Bilgi Paketi</vt:lpstr>
      <vt:lpstr>Program Bilgi Paketine ulaşmak içinaşağıdaki bağlantıyı tıklayınız https://truva.baskent.edu.tr/bilgipaketi/?dil=TR&amp;menu=akademik&amp;inner=genelBilgi&amp;birim=486 </vt:lpstr>
      <vt:lpstr> Çift Anadal İmkanları </vt:lpstr>
      <vt:lpstr> Çift Anadal İmkanları </vt:lpstr>
      <vt:lpstr>ERASMUS+</vt:lpstr>
      <vt:lpstr>Öğrenci Yönetim Sistemi ÖYS – MOODLE http://oys.baskent.edu.tr / Kullanım Kılavuzu+</vt:lpstr>
      <vt:lpstr>MS Teams ve Office365’e üye olma</vt:lpstr>
      <vt:lpstr>Sınıf geçme ve Mezun olma</vt:lpstr>
      <vt:lpstr>Devam zorunluluğu</vt:lpstr>
      <vt:lpstr>Sınav dönemi</vt:lpstr>
      <vt:lpstr>Kampüs Ulaşım</vt:lpstr>
      <vt:lpstr>Dilekçe Yazılmasını Gerektiren Durumlar ve Dilekçe Teslimi</vt:lpstr>
      <vt:lpstr>Ders veren öğretim elemanlarımız</vt:lpstr>
      <vt:lpstr>PROGRAM SORUMLUSU İLETİŞİM BİLGİLERİ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BİLİMLER MESLEK YÜKSEKOKULU</dc:title>
  <dc:creator>Selçuk TEMEL</dc:creator>
  <cp:lastModifiedBy>İsmail BOZKURT</cp:lastModifiedBy>
  <cp:revision>82</cp:revision>
  <dcterms:created xsi:type="dcterms:W3CDTF">2024-09-16T07:31:47Z</dcterms:created>
  <dcterms:modified xsi:type="dcterms:W3CDTF">2026-09-14T12:38:15Z</dcterms:modified>
</cp:coreProperties>
</file>